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364" r:id="rId2"/>
    <p:sldId id="377" r:id="rId3"/>
    <p:sldId id="372" r:id="rId4"/>
    <p:sldId id="316" r:id="rId5"/>
    <p:sldId id="366" r:id="rId6"/>
    <p:sldId id="367" r:id="rId7"/>
    <p:sldId id="368" r:id="rId8"/>
    <p:sldId id="317" r:id="rId9"/>
    <p:sldId id="378" r:id="rId10"/>
    <p:sldId id="318" r:id="rId11"/>
    <p:sldId id="259" r:id="rId12"/>
    <p:sldId id="369" r:id="rId13"/>
    <p:sldId id="370" r:id="rId14"/>
    <p:sldId id="371" r:id="rId15"/>
    <p:sldId id="373" r:id="rId16"/>
    <p:sldId id="263" r:id="rId17"/>
    <p:sldId id="273" r:id="rId18"/>
    <p:sldId id="274" r:id="rId19"/>
    <p:sldId id="276" r:id="rId20"/>
    <p:sldId id="275" r:id="rId21"/>
    <p:sldId id="277" r:id="rId22"/>
    <p:sldId id="319" r:id="rId23"/>
    <p:sldId id="326" r:id="rId24"/>
    <p:sldId id="327" r:id="rId25"/>
    <p:sldId id="328" r:id="rId26"/>
    <p:sldId id="329" r:id="rId27"/>
    <p:sldId id="330" r:id="rId28"/>
    <p:sldId id="320" r:id="rId29"/>
    <p:sldId id="331" r:id="rId30"/>
    <p:sldId id="332" r:id="rId31"/>
    <p:sldId id="374" r:id="rId32"/>
    <p:sldId id="333" r:id="rId33"/>
    <p:sldId id="334" r:id="rId34"/>
    <p:sldId id="375" r:id="rId35"/>
    <p:sldId id="321" r:id="rId36"/>
    <p:sldId id="335" r:id="rId37"/>
    <p:sldId id="341" r:id="rId38"/>
    <p:sldId id="340" r:id="rId39"/>
    <p:sldId id="339" r:id="rId40"/>
    <p:sldId id="338" r:id="rId41"/>
    <p:sldId id="337" r:id="rId42"/>
    <p:sldId id="336" r:id="rId43"/>
    <p:sldId id="322" r:id="rId44"/>
    <p:sldId id="343" r:id="rId45"/>
    <p:sldId id="344" r:id="rId46"/>
    <p:sldId id="346" r:id="rId47"/>
    <p:sldId id="347" r:id="rId48"/>
    <p:sldId id="345" r:id="rId49"/>
    <p:sldId id="323" r:id="rId50"/>
    <p:sldId id="348" r:id="rId51"/>
    <p:sldId id="349" r:id="rId52"/>
    <p:sldId id="353" r:id="rId53"/>
    <p:sldId id="352" r:id="rId54"/>
    <p:sldId id="351" r:id="rId55"/>
    <p:sldId id="324" r:id="rId56"/>
    <p:sldId id="350" r:id="rId57"/>
    <p:sldId id="355" r:id="rId58"/>
    <p:sldId id="356" r:id="rId59"/>
    <p:sldId id="357" r:id="rId60"/>
    <p:sldId id="325" r:id="rId61"/>
    <p:sldId id="354" r:id="rId62"/>
    <p:sldId id="358" r:id="rId63"/>
    <p:sldId id="362" r:id="rId64"/>
    <p:sldId id="360" r:id="rId65"/>
    <p:sldId id="376" r:id="rId66"/>
    <p:sldId id="379" r:id="rId67"/>
    <p:sldId id="315" r:id="rId68"/>
  </p:sldIdLst>
  <p:sldSz cx="9144000" cy="6858000" type="screen4x3"/>
  <p:notesSz cx="6761163" cy="99425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35114"/>
    <a:srgbClr val="FF3300"/>
    <a:srgbClr val="058520"/>
    <a:srgbClr val="7030A0"/>
    <a:srgbClr val="EEF648"/>
    <a:srgbClr val="F96FE9"/>
    <a:srgbClr val="AE9D9C"/>
    <a:srgbClr val="EFEBDD"/>
    <a:srgbClr val="FAF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548" autoAdjust="0"/>
  </p:normalViewPr>
  <p:slideViewPr>
    <p:cSldViewPr>
      <p:cViewPr>
        <p:scale>
          <a:sx n="74" d="100"/>
          <a:sy n="74" d="100"/>
        </p:scale>
        <p:origin x="-21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353.2</c:v>
                </c:pt>
                <c:pt idx="1">
                  <c:v>403</c:v>
                </c:pt>
                <c:pt idx="2">
                  <c:v>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24-454E-A51D-67A08B95B6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2191616"/>
        <c:axId val="32198656"/>
      </c:barChart>
      <c:catAx>
        <c:axId val="3219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198656"/>
        <c:crosses val="autoZero"/>
        <c:auto val="1"/>
        <c:lblAlgn val="ctr"/>
        <c:lblOffset val="100"/>
        <c:noMultiLvlLbl val="0"/>
      </c:catAx>
      <c:valAx>
        <c:axId val="3219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19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44003708258203E-2"/>
          <c:y val="0.17423063476447145"/>
          <c:w val="0.89699647811044492"/>
          <c:h val="0.58708479566702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7D-4BE1-998C-5ACE317CFC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3999104"/>
        <c:axId val="94001792"/>
      </c:barChart>
      <c:catAx>
        <c:axId val="9399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4001792"/>
        <c:crosses val="autoZero"/>
        <c:auto val="1"/>
        <c:lblAlgn val="ctr"/>
        <c:lblOffset val="100"/>
        <c:noMultiLvlLbl val="0"/>
      </c:catAx>
      <c:valAx>
        <c:axId val="9400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399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Навчальні посібники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Агрономічний </c:v>
                </c:pt>
                <c:pt idx="1">
                  <c:v>Технологічний</c:v>
                </c:pt>
                <c:pt idx="2">
                  <c:v>Ветеринарної медицини</c:v>
                </c:pt>
                <c:pt idx="3">
                  <c:v>Інженерії та енергетики</c:v>
                </c:pt>
                <c:pt idx="4">
                  <c:v>Лісового господарства та екології</c:v>
                </c:pt>
                <c:pt idx="5">
                  <c:v>Економіки та менеджменту</c:v>
                </c:pt>
                <c:pt idx="6">
                  <c:v>Права, публічного управління та національної безпеки</c:v>
                </c:pt>
                <c:pt idx="7">
                  <c:v>Обліку та фінансів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</c:v>
                </c:pt>
                <c:pt idx="1">
                  <c:v>10</c:v>
                </c:pt>
                <c:pt idx="2">
                  <c:v>14</c:v>
                </c:pt>
                <c:pt idx="3">
                  <c:v>15</c:v>
                </c:pt>
                <c:pt idx="4">
                  <c:v>15</c:v>
                </c:pt>
                <c:pt idx="5">
                  <c:v>20</c:v>
                </c:pt>
                <c:pt idx="6">
                  <c:v>21</c:v>
                </c:pt>
                <c:pt idx="7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4D-4558-8CBE-0E7D2F8C3C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92365952"/>
        <c:axId val="94052352"/>
      </c:barChart>
      <c:catAx>
        <c:axId val="92365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94052352"/>
        <c:crosses val="autoZero"/>
        <c:auto val="1"/>
        <c:lblAlgn val="ctr"/>
        <c:lblOffset val="100"/>
        <c:noMultiLvlLbl val="0"/>
      </c:catAx>
      <c:valAx>
        <c:axId val="9405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236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44003708258203E-2"/>
          <c:y val="0.17423063476447145"/>
          <c:w val="0.89699647811044492"/>
          <c:h val="0.58708479566702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50</c:v>
                </c:pt>
                <c:pt idx="2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62-4208-99B9-3D02E936E4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091904"/>
        <c:axId val="94103040"/>
      </c:barChart>
      <c:catAx>
        <c:axId val="9409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4103040"/>
        <c:crosses val="autoZero"/>
        <c:auto val="1"/>
        <c:lblAlgn val="ctr"/>
        <c:lblOffset val="100"/>
        <c:noMultiLvlLbl val="0"/>
      </c:catAx>
      <c:valAx>
        <c:axId val="9410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409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Агрономічний </c:v>
                </c:pt>
                <c:pt idx="1">
                  <c:v>Технологічний</c:v>
                </c:pt>
                <c:pt idx="2">
                  <c:v>Ветеринарної медицини</c:v>
                </c:pt>
                <c:pt idx="3">
                  <c:v>Інженерії та енергетики</c:v>
                </c:pt>
                <c:pt idx="4">
                  <c:v>Лісового господарства та екології</c:v>
                </c:pt>
                <c:pt idx="5">
                  <c:v>Економіки та менеджменту</c:v>
                </c:pt>
                <c:pt idx="6">
                  <c:v>Права, публічного управління та національної безпеки</c:v>
                </c:pt>
                <c:pt idx="7">
                  <c:v>Обліку та фінансів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</c:v>
                </c:pt>
                <c:pt idx="1">
                  <c:v>20</c:v>
                </c:pt>
                <c:pt idx="2">
                  <c:v>38</c:v>
                </c:pt>
                <c:pt idx="3">
                  <c:v>18</c:v>
                </c:pt>
                <c:pt idx="4">
                  <c:v>22</c:v>
                </c:pt>
                <c:pt idx="5">
                  <c:v>39</c:v>
                </c:pt>
                <c:pt idx="6">
                  <c:v>41</c:v>
                </c:pt>
                <c:pt idx="7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4D-4558-8CBE-0E7D2F8C3C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92039808"/>
        <c:axId val="92042752"/>
      </c:barChart>
      <c:catAx>
        <c:axId val="9203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92042752"/>
        <c:crosses val="autoZero"/>
        <c:auto val="1"/>
        <c:lblAlgn val="ctr"/>
        <c:lblOffset val="100"/>
        <c:noMultiLvlLbl val="0"/>
      </c:catAx>
      <c:valAx>
        <c:axId val="92042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203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44003708258203E-2"/>
          <c:y val="0.17423063476447145"/>
          <c:w val="0.89699647811044492"/>
          <c:h val="0.58708479566702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218</c:v>
                </c:pt>
                <c:pt idx="1">
                  <c:v>320</c:v>
                </c:pt>
                <c:pt idx="2">
                  <c:v>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46-428A-A50B-061208AEFC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492160"/>
        <c:axId val="92494848"/>
      </c:barChart>
      <c:catAx>
        <c:axId val="9249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2494848"/>
        <c:crosses val="autoZero"/>
        <c:auto val="1"/>
        <c:lblAlgn val="ctr"/>
        <c:lblOffset val="100"/>
        <c:noMultiLvlLbl val="0"/>
      </c:catAx>
      <c:valAx>
        <c:axId val="9249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249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79490498784614"/>
          <c:y val="4.662030332564282E-2"/>
          <c:w val="0.512455127663617"/>
          <c:h val="0.88430364133936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Навчальні посібники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Агрономічний </c:v>
                </c:pt>
                <c:pt idx="1">
                  <c:v>Технологічний</c:v>
                </c:pt>
                <c:pt idx="2">
                  <c:v>Ветеринарної медицини</c:v>
                </c:pt>
                <c:pt idx="3">
                  <c:v>Інженерії та енергетики</c:v>
                </c:pt>
                <c:pt idx="4">
                  <c:v>Лісового господарства та екології</c:v>
                </c:pt>
                <c:pt idx="5">
                  <c:v>Економіки та менеджменту</c:v>
                </c:pt>
                <c:pt idx="6">
                  <c:v>Права, публічного управління та національної безпеки</c:v>
                </c:pt>
                <c:pt idx="7">
                  <c:v>Обліку та фінансів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6</c:v>
                </c:pt>
                <c:pt idx="5">
                  <c:v>8</c:v>
                </c:pt>
                <c:pt idx="6">
                  <c:v>1</c:v>
                </c:pt>
                <c:pt idx="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68-4EF5-89B3-3897F017785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14747648"/>
        <c:axId val="114762880"/>
      </c:barChart>
      <c:catAx>
        <c:axId val="11474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14762880"/>
        <c:crosses val="autoZero"/>
        <c:auto val="1"/>
        <c:lblAlgn val="ctr"/>
        <c:lblOffset val="100"/>
        <c:noMultiLvlLbl val="0"/>
      </c:catAx>
      <c:valAx>
        <c:axId val="114762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474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79490498784614"/>
          <c:y val="4.662030332564282E-2"/>
          <c:w val="0.512455127663617"/>
          <c:h val="0.88430364133936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Навчальні посібники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Агрономічний </c:v>
                </c:pt>
                <c:pt idx="1">
                  <c:v>Технологічний</c:v>
                </c:pt>
                <c:pt idx="2">
                  <c:v>Ветеринарної медицини</c:v>
                </c:pt>
                <c:pt idx="3">
                  <c:v>Інженерії та енергетики</c:v>
                </c:pt>
                <c:pt idx="4">
                  <c:v>Лісового господарства та екології</c:v>
                </c:pt>
                <c:pt idx="5">
                  <c:v>Економіки та менеджменту</c:v>
                </c:pt>
                <c:pt idx="6">
                  <c:v>Права, публічного управління та національної безпеки</c:v>
                </c:pt>
                <c:pt idx="7">
                  <c:v>Обліку та фінансів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3</c:v>
                </c:pt>
                <c:pt idx="3">
                  <c:v>11</c:v>
                </c:pt>
                <c:pt idx="4">
                  <c:v>8</c:v>
                </c:pt>
                <c:pt idx="5">
                  <c:v>12</c:v>
                </c:pt>
                <c:pt idx="6">
                  <c:v>3</c:v>
                </c:pt>
                <c:pt idx="7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68-4EF5-89B3-3897F017785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14945024"/>
        <c:axId val="114819840"/>
      </c:barChart>
      <c:catAx>
        <c:axId val="11494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14819840"/>
        <c:crosses val="autoZero"/>
        <c:auto val="1"/>
        <c:lblAlgn val="ctr"/>
        <c:lblOffset val="100"/>
        <c:noMultiLvlLbl val="0"/>
      </c:catAx>
      <c:valAx>
        <c:axId val="114819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494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AE-4E25-A549-0F360FD0D2F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74716672"/>
        <c:axId val="74740096"/>
      </c:barChart>
      <c:catAx>
        <c:axId val="7471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4740096"/>
        <c:crosses val="autoZero"/>
        <c:auto val="1"/>
        <c:lblAlgn val="ctr"/>
        <c:lblOffset val="100"/>
        <c:noMultiLvlLbl val="0"/>
      </c:catAx>
      <c:valAx>
        <c:axId val="7474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471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789101526978992"/>
          <c:y val="2.5887534764716964E-3"/>
          <c:w val="0.49794409934220629"/>
          <c:h val="0.89720895684242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Агрономічний </c:v>
                </c:pt>
                <c:pt idx="1">
                  <c:v>Технологічний</c:v>
                </c:pt>
                <c:pt idx="2">
                  <c:v>Ветеринарної медицини</c:v>
                </c:pt>
                <c:pt idx="3">
                  <c:v>Інженерії та енергетики</c:v>
                </c:pt>
                <c:pt idx="4">
                  <c:v>Лісового господарства та екології</c:v>
                </c:pt>
                <c:pt idx="5">
                  <c:v>Економіки та менеджменту</c:v>
                </c:pt>
                <c:pt idx="6">
                  <c:v>Права, публічного управління та національної безпеки</c:v>
                </c:pt>
                <c:pt idx="7">
                  <c:v>Обліку та фінансів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39-468F-948B-6E45836195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81215872"/>
        <c:axId val="81218560"/>
      </c:barChart>
      <c:catAx>
        <c:axId val="81215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81218560"/>
        <c:crosses val="autoZero"/>
        <c:auto val="1"/>
        <c:lblAlgn val="ctr"/>
        <c:lblOffset val="100"/>
        <c:noMultiLvlLbl val="0"/>
      </c:catAx>
      <c:valAx>
        <c:axId val="81218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121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аспірантів, що навчаються з відривом від виробництва, осіб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7525381340607544E-3"/>
                  <c:y val="-6.4214493261691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FF-40A8-912C-980484C61827}"/>
                </c:ext>
              </c:extLst>
            </c:dLbl>
            <c:dLbl>
              <c:idx val="1"/>
              <c:layout>
                <c:manualLayout>
                  <c:x val="0"/>
                  <c:y val="-6.064702141382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FF-40A8-912C-980484C61827}"/>
                </c:ext>
              </c:extLst>
            </c:dLbl>
            <c:dLbl>
              <c:idx val="2"/>
              <c:layout>
                <c:manualLayout>
                  <c:x val="-6.8795737723547743E-17"/>
                  <c:y val="-3.924219032658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FF-40A8-912C-980484C61827}"/>
                </c:ext>
              </c:extLst>
            </c:dLbl>
            <c:dLbl>
              <c:idx val="3"/>
              <c:layout>
                <c:manualLayout>
                  <c:x val="-5.628807201091132E-3"/>
                  <c:y val="-7.1349436957435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FF-40A8-912C-980484C61827}"/>
                </c:ext>
              </c:extLst>
            </c:dLbl>
            <c:dLbl>
              <c:idx val="4"/>
              <c:layout>
                <c:manualLayout>
                  <c:x val="0"/>
                  <c:y val="-8.205185250105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FF-40A8-912C-980484C61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</c:v>
                </c:pt>
                <c:pt idx="1">
                  <c:v>30</c:v>
                </c:pt>
                <c:pt idx="2">
                  <c:v>24</c:v>
                </c:pt>
                <c:pt idx="3">
                  <c:v>33</c:v>
                </c:pt>
                <c:pt idx="4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FF-40A8-912C-980484C618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Кількість аспірантів, що навчаються без відриву від виробництва, осіб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36</c:v>
                </c:pt>
                <c:pt idx="1">
                  <c:v>26</c:v>
                </c:pt>
                <c:pt idx="2">
                  <c:v>19</c:v>
                </c:pt>
                <c:pt idx="3">
                  <c:v>18</c:v>
                </c:pt>
                <c:pt idx="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FF-40A8-912C-980484C61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100"/>
        <c:axId val="83175680"/>
        <c:axId val="83210240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чисельність аспірантів, осіб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0"/>
                  <c:y val="-7.13494369574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FF-40A8-912C-980484C61827}"/>
                </c:ext>
              </c:extLst>
            </c:dLbl>
            <c:dLbl>
              <c:idx val="1"/>
              <c:layout>
                <c:manualLayout>
                  <c:x val="-3.7525381340607544E-3"/>
                  <c:y val="-5.351207771807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4FF-40A8-912C-980484C61827}"/>
                </c:ext>
              </c:extLst>
            </c:dLbl>
            <c:dLbl>
              <c:idx val="2"/>
              <c:layout>
                <c:manualLayout>
                  <c:x val="-6.8795737723547743E-17"/>
                  <c:y val="-7.1349436957435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FF-40A8-912C-980484C61827}"/>
                </c:ext>
              </c:extLst>
            </c:dLbl>
            <c:dLbl>
              <c:idx val="3"/>
              <c:layout>
                <c:manualLayout>
                  <c:x val="7.5050762681215088E-3"/>
                  <c:y val="-5.7079549565948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FF-40A8-912C-980484C61827}"/>
                </c:ext>
              </c:extLst>
            </c:dLbl>
            <c:dLbl>
              <c:idx val="4"/>
              <c:layout>
                <c:manualLayout>
                  <c:x val="-5.628807201091132E-3"/>
                  <c:y val="-7.8484380653178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4FF-40A8-912C-980484C61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</c:v>
                </c:pt>
                <c:pt idx="1">
                  <c:v>56</c:v>
                </c:pt>
                <c:pt idx="2">
                  <c:v>43</c:v>
                </c:pt>
                <c:pt idx="3">
                  <c:v>51</c:v>
                </c:pt>
                <c:pt idx="4">
                  <c:v>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FF-40A8-912C-980484C618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Кількість аспірантів зарахованих на навчання, осіб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1.8762690670303773E-2"/>
                  <c:y val="-7.1349436957435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FF-40A8-912C-980484C61827}"/>
                </c:ext>
              </c:extLst>
            </c:dLbl>
            <c:dLbl>
              <c:idx val="1"/>
              <c:layout>
                <c:manualLayout>
                  <c:x val="3.0958439606001222E-2"/>
                  <c:y val="-6.77819651095635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2160794190716392E-2"/>
                      <c:h val="6.99581229367653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4FF-40A8-912C-980484C61827}"/>
                </c:ext>
              </c:extLst>
            </c:dLbl>
            <c:dLbl>
              <c:idx val="2"/>
              <c:layout>
                <c:manualLayout>
                  <c:x val="3.9401650407637989E-2"/>
                  <c:y val="-6.4214493261691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FF-40A8-912C-980484C61827}"/>
                </c:ext>
              </c:extLst>
            </c:dLbl>
            <c:dLbl>
              <c:idx val="3"/>
              <c:layout>
                <c:manualLayout>
                  <c:x val="2.4391497871394767E-2"/>
                  <c:y val="-3.9242190326589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FF-40A8-912C-980484C61827}"/>
                </c:ext>
              </c:extLst>
            </c:dLbl>
            <c:dLbl>
              <c:idx val="4"/>
              <c:layout>
                <c:manualLayout>
                  <c:x val="1.8762690670302397E-3"/>
                  <c:y val="-6.064702141382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FF-40A8-912C-980484C61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11</c:v>
                </c:pt>
                <c:pt idx="3">
                  <c:v>18</c:v>
                </c:pt>
                <c:pt idx="4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4FF-40A8-912C-980484C61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175680"/>
        <c:axId val="83210240"/>
      </c:lineChart>
      <c:catAx>
        <c:axId val="8317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3210240"/>
        <c:crosses val="autoZero"/>
        <c:auto val="1"/>
        <c:lblAlgn val="ctr"/>
        <c:lblOffset val="100"/>
        <c:noMultiLvlLbl val="0"/>
      </c:catAx>
      <c:valAx>
        <c:axId val="8321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317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Агрономічний </c:v>
                </c:pt>
                <c:pt idx="1">
                  <c:v>Технологічний</c:v>
                </c:pt>
                <c:pt idx="2">
                  <c:v>Ветеринарної медицини</c:v>
                </c:pt>
                <c:pt idx="3">
                  <c:v>Інженерії та енергетики</c:v>
                </c:pt>
                <c:pt idx="4">
                  <c:v>Лісового господарства та екології</c:v>
                </c:pt>
                <c:pt idx="5">
                  <c:v>Економіки та менеджменту</c:v>
                </c:pt>
                <c:pt idx="6">
                  <c:v>Права, публічного управління та національної безпеки</c:v>
                </c:pt>
                <c:pt idx="7">
                  <c:v>Обліку та фінансів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9</c:v>
                </c:pt>
                <c:pt idx="5">
                  <c:v>4</c:v>
                </c:pt>
                <c:pt idx="6">
                  <c:v>6</c:v>
                </c:pt>
                <c:pt idx="7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39-468F-948B-6E45836195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83285888"/>
        <c:axId val="89735936"/>
      </c:barChart>
      <c:catAx>
        <c:axId val="83285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89735936"/>
        <c:crosses val="autoZero"/>
        <c:auto val="1"/>
        <c:lblAlgn val="ctr"/>
        <c:lblOffset val="100"/>
        <c:noMultiLvlLbl val="0"/>
      </c:catAx>
      <c:valAx>
        <c:axId val="89735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328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43602280510714E-2"/>
          <c:y val="0.17423060460877848"/>
          <c:w val="0.89699647811044492"/>
          <c:h val="0.58708479566702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39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8F-4A1C-A628-539145CB08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763200"/>
        <c:axId val="89770240"/>
      </c:barChart>
      <c:catAx>
        <c:axId val="8976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9770240"/>
        <c:crosses val="autoZero"/>
        <c:auto val="1"/>
        <c:lblAlgn val="ctr"/>
        <c:lblOffset val="100"/>
        <c:noMultiLvlLbl val="0"/>
      </c:catAx>
      <c:valAx>
        <c:axId val="8977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976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Навчальні посібники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Агрономічний </c:v>
                </c:pt>
                <c:pt idx="1">
                  <c:v>Технологічний</c:v>
                </c:pt>
                <c:pt idx="2">
                  <c:v>Ветеринарної медицини</c:v>
                </c:pt>
                <c:pt idx="3">
                  <c:v>Інженерії та енергетики</c:v>
                </c:pt>
                <c:pt idx="4">
                  <c:v>Лісового господарства та екології</c:v>
                </c:pt>
                <c:pt idx="5">
                  <c:v>Економіки та менеджменту</c:v>
                </c:pt>
                <c:pt idx="6">
                  <c:v>Права, публічного управління та національної безпеки</c:v>
                </c:pt>
                <c:pt idx="7">
                  <c:v>Обліку та фінансів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4D-4558-8CBE-0E7D2F8C3C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92001024"/>
        <c:axId val="92003712"/>
      </c:barChart>
      <c:catAx>
        <c:axId val="9200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92003712"/>
        <c:crosses val="autoZero"/>
        <c:auto val="1"/>
        <c:lblAlgn val="ctr"/>
        <c:lblOffset val="100"/>
        <c:noMultiLvlLbl val="0"/>
      </c:catAx>
      <c:valAx>
        <c:axId val="9200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200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44003708258203E-2"/>
          <c:y val="0.17423063476447145"/>
          <c:w val="0.89699647811044492"/>
          <c:h val="0.58708479566702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51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CD-4053-B66E-D5C3B7066C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436544"/>
        <c:axId val="91439488"/>
      </c:barChart>
      <c:catAx>
        <c:axId val="9143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1439488"/>
        <c:crosses val="autoZero"/>
        <c:auto val="1"/>
        <c:lblAlgn val="ctr"/>
        <c:lblOffset val="100"/>
        <c:noMultiLvlLbl val="0"/>
      </c:catAx>
      <c:valAx>
        <c:axId val="914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143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Навчальні посібники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Агрономічний </c:v>
                </c:pt>
                <c:pt idx="1">
                  <c:v>Технологічний</c:v>
                </c:pt>
                <c:pt idx="2">
                  <c:v>Ветеринарної медицини</c:v>
                </c:pt>
                <c:pt idx="3">
                  <c:v>Інженерії та енергетики</c:v>
                </c:pt>
                <c:pt idx="4">
                  <c:v>Лісового господарства та екології</c:v>
                </c:pt>
                <c:pt idx="5">
                  <c:v>Економіки та менеджменту</c:v>
                </c:pt>
                <c:pt idx="6">
                  <c:v>Права, публічного управління та національної безпеки</c:v>
                </c:pt>
                <c:pt idx="7">
                  <c:v>Обліку та фінансів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4D-4558-8CBE-0E7D2F8C3C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93677056"/>
        <c:axId val="93684096"/>
      </c:barChart>
      <c:catAx>
        <c:axId val="9367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93684096"/>
        <c:crosses val="autoZero"/>
        <c:auto val="1"/>
        <c:lblAlgn val="ctr"/>
        <c:lblOffset val="100"/>
        <c:noMultiLvlLbl val="0"/>
      </c:catAx>
      <c:valAx>
        <c:axId val="9368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367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0.49509</cdr:x>
      <cdr:y>0.48566</cdr:y>
    </cdr:from>
    <cdr:to>
      <cdr:x>0.55415</cdr:x>
      <cdr:y>0.56503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018088" y="2203213"/>
          <a:ext cx="360040" cy="3600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uk-UA"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0.49624</cdr:x>
      <cdr:y>0.04841</cdr:y>
    </cdr:from>
    <cdr:to>
      <cdr:x>0.55531</cdr:x>
      <cdr:y>0.12778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025103" y="219618"/>
          <a:ext cx="360040" cy="3600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uk-UA">
            <a:solidFill>
              <a:schemeClr val="accent6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DED7D-76C1-4CD8-8C15-472A4E287019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13197-79F8-478E-97F2-2031FDE5DB7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6882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59CBE-CABF-4D30-A030-55D7CD982E20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0E921-67EC-4F3A-97BE-C6586AEDB0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03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77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856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63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2759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1970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5085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523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55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1866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60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1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892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375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3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81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6636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17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993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E921-67EC-4F3A-97BE-C6586AEDB0BB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83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3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3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9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7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9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9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8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5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3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133276"/>
            <a:ext cx="7393261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РЕЗУЛЬТАТИ НАУКОВОЇ ДІЯЛЬНОСТІ </a:t>
            </a:r>
          </a:p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НАУКОВО-ПЕДАГОГІЧНИХ ПРАЦІВНИКІВ УНІВЕРСИТЕТУ ЗА 2020 РІК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4473581"/>
            <a:ext cx="3744416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Доповідач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проректор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 наукової роботи та</a:t>
            </a: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інноваційного розвитку</a:t>
            </a: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Романчук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Людмила Донатівна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77396"/>
            <a:ext cx="6552728" cy="36933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ПОЛІСЬКИЙ НАЦІОНАЛЬНИЙ УНІВЕРСИТЕТ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C:\Users\ЖНАЕУ\Desktop\СУЯ\Полiс_кий_нац_унiвер_2020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08" y="1054307"/>
            <a:ext cx="2432176" cy="16731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243624" y="6158488"/>
            <a:ext cx="6552728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Житомир 2021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10" y="522102"/>
            <a:ext cx="8229600" cy="64807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Діяльність аспірантури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70174"/>
            <a:ext cx="8229599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3400"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кінець 2020 року в Поліському національному університеті навчається 48 здобувачів освітнього ступеня доктора філософії з різних галузей знань та спеціальностей, з них з відривом від виробництва (стаціонар) за рахунок бюджетного фінансування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осіб; без відриву від виробництва (заочна форма) на контрактній основі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осіб. У докторантурі навчається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за рахунок бюджетного фінансування.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506"/>
            <a:ext cx="1184562" cy="935264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48149868"/>
              </p:ext>
            </p:extLst>
          </p:nvPr>
        </p:nvGraphicFramePr>
        <p:xfrm>
          <a:off x="1125959" y="2747703"/>
          <a:ext cx="6768752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996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62278" y="98961"/>
            <a:ext cx="8172400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Опубліковано монографій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872762"/>
              </p:ext>
            </p:extLst>
          </p:nvPr>
        </p:nvGraphicFramePr>
        <p:xfrm>
          <a:off x="395536" y="600263"/>
          <a:ext cx="8280920" cy="325374"/>
        </p:xfrm>
        <a:graphic>
          <a:graphicData uri="http://schemas.openxmlformats.org/drawingml/2006/table">
            <a:tbl>
              <a:tblPr/>
              <a:tblGrid>
                <a:gridCol w="3846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36475"/>
              </p:ext>
            </p:extLst>
          </p:nvPr>
        </p:nvGraphicFramePr>
        <p:xfrm>
          <a:off x="944160" y="1268760"/>
          <a:ext cx="1224136" cy="4884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0372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Кількість</a:t>
                      </a:r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 викладачів</a:t>
                      </a:r>
                    </a:p>
                    <a:p>
                      <a:pPr algn="ctr"/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всього: 354</a:t>
                      </a:r>
                      <a:endParaRPr lang="uk-UA" sz="14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0766">
                <a:tc>
                  <a:txBody>
                    <a:bodyPr/>
                    <a:lstStyle/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43</a:t>
                      </a:r>
                    </a:p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56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57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704582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33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738215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41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953244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39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248703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50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084747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" y="55819"/>
            <a:ext cx="1184562" cy="935264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87319519"/>
              </p:ext>
            </p:extLst>
          </p:nvPr>
        </p:nvGraphicFramePr>
        <p:xfrm>
          <a:off x="1793776" y="1916832"/>
          <a:ext cx="6096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68413804"/>
              </p:ext>
            </p:extLst>
          </p:nvPr>
        </p:nvGraphicFramePr>
        <p:xfrm>
          <a:off x="4139952" y="708243"/>
          <a:ext cx="4852948" cy="101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060034" y="361694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Всього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2018-2020 рр.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1732166"/>
            <a:ext cx="347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розрізі факультетів, 2020 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5066" y="199836"/>
            <a:ext cx="8172400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Опубліковано навчальних посібників </a:t>
            </a:r>
          </a:p>
          <a:p>
            <a:pPr algn="l"/>
            <a:endParaRPr lang="uk-UA" sz="32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259272"/>
              </p:ext>
            </p:extLst>
          </p:nvPr>
        </p:nvGraphicFramePr>
        <p:xfrm>
          <a:off x="467544" y="1052062"/>
          <a:ext cx="8280920" cy="325374"/>
        </p:xfrm>
        <a:graphic>
          <a:graphicData uri="http://schemas.openxmlformats.org/drawingml/2006/table">
            <a:tbl>
              <a:tblPr/>
              <a:tblGrid>
                <a:gridCol w="3846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uk-UA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190144"/>
              </p:ext>
            </p:extLst>
          </p:nvPr>
        </p:nvGraphicFramePr>
        <p:xfrm>
          <a:off x="825066" y="1207630"/>
          <a:ext cx="1224136" cy="4884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0372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Кількість</a:t>
                      </a:r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 викладачів</a:t>
                      </a:r>
                    </a:p>
                    <a:p>
                      <a:pPr algn="ctr"/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всього: 354</a:t>
                      </a:r>
                      <a:endParaRPr lang="uk-UA" sz="14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0766">
                <a:tc>
                  <a:txBody>
                    <a:bodyPr/>
                    <a:lstStyle/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43</a:t>
                      </a:r>
                    </a:p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56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57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704582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33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738215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41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953244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39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248703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50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084747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" y="955"/>
            <a:ext cx="1184562" cy="935264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52006472"/>
              </p:ext>
            </p:extLst>
          </p:nvPr>
        </p:nvGraphicFramePr>
        <p:xfrm>
          <a:off x="1793776" y="1916832"/>
          <a:ext cx="6096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14119240"/>
              </p:ext>
            </p:extLst>
          </p:nvPr>
        </p:nvGraphicFramePr>
        <p:xfrm>
          <a:off x="4144518" y="951907"/>
          <a:ext cx="4852948" cy="101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12160" y="753190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Всього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2018-2020 рр.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16648" y="1842198"/>
            <a:ext cx="347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розрізі факультетів, 2020 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5066" y="199836"/>
            <a:ext cx="8172400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Опубліковано підручників</a:t>
            </a:r>
            <a:endParaRPr lang="uk-UA" sz="32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endParaRPr lang="uk-UA" sz="32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00470"/>
              </p:ext>
            </p:extLst>
          </p:nvPr>
        </p:nvGraphicFramePr>
        <p:xfrm>
          <a:off x="539552" y="1052062"/>
          <a:ext cx="8208912" cy="650748"/>
        </p:xfrm>
        <a:graphic>
          <a:graphicData uri="http://schemas.openxmlformats.org/drawingml/2006/table">
            <a:tbl>
              <a:tblPr/>
              <a:tblGrid>
                <a:gridCol w="3774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          </a:t>
                      </a:r>
                      <a:r>
                        <a:rPr lang="uk-UA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884915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854545"/>
              </p:ext>
            </p:extLst>
          </p:nvPr>
        </p:nvGraphicFramePr>
        <p:xfrm>
          <a:off x="819386" y="1220806"/>
          <a:ext cx="1224136" cy="4884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0372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Кількість</a:t>
                      </a:r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 викладачів</a:t>
                      </a:r>
                    </a:p>
                    <a:p>
                      <a:pPr algn="ctr"/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всього: 354</a:t>
                      </a:r>
                      <a:endParaRPr lang="uk-UA" sz="14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0766">
                <a:tc>
                  <a:txBody>
                    <a:bodyPr/>
                    <a:lstStyle/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43</a:t>
                      </a:r>
                    </a:p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56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57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704582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33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738215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41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953244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39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248703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50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084747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" y="55819"/>
            <a:ext cx="1184562" cy="935264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636488100"/>
              </p:ext>
            </p:extLst>
          </p:nvPr>
        </p:nvGraphicFramePr>
        <p:xfrm>
          <a:off x="1793776" y="1916832"/>
          <a:ext cx="6096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Овал 7"/>
          <p:cNvSpPr/>
          <p:nvPr/>
        </p:nvSpPr>
        <p:spPr>
          <a:xfrm>
            <a:off x="4831859" y="310866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20792" y="461779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18879" y="515719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1732166"/>
            <a:ext cx="347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розрізі факультетів, 2020 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220880385"/>
              </p:ext>
            </p:extLst>
          </p:nvPr>
        </p:nvGraphicFramePr>
        <p:xfrm>
          <a:off x="4144518" y="767742"/>
          <a:ext cx="4852948" cy="101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300192" y="476065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Всього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2018-2020 рр.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5066" y="199836"/>
            <a:ext cx="8172400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Наукові публікації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Scopus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та </a:t>
            </a:r>
            <a:endParaRPr lang="uk-UA" sz="3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uk-UA" sz="32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Web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of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Science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endParaRPr lang="uk-UA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endParaRPr lang="uk-UA" sz="32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16700"/>
              </p:ext>
            </p:extLst>
          </p:nvPr>
        </p:nvGraphicFramePr>
        <p:xfrm>
          <a:off x="467544" y="1052062"/>
          <a:ext cx="8280920" cy="650748"/>
        </p:xfrm>
        <a:graphic>
          <a:graphicData uri="http://schemas.openxmlformats.org/drawingml/2006/table">
            <a:tbl>
              <a:tblPr/>
              <a:tblGrid>
                <a:gridCol w="3846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884915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32007"/>
              </p:ext>
            </p:extLst>
          </p:nvPr>
        </p:nvGraphicFramePr>
        <p:xfrm>
          <a:off x="825066" y="1373713"/>
          <a:ext cx="1224136" cy="4884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0372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Кількість</a:t>
                      </a:r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 викладачів</a:t>
                      </a:r>
                    </a:p>
                    <a:p>
                      <a:pPr algn="ctr"/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всього: 354</a:t>
                      </a:r>
                      <a:endParaRPr lang="uk-UA" sz="14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0766">
                <a:tc>
                  <a:txBody>
                    <a:bodyPr/>
                    <a:lstStyle/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43</a:t>
                      </a:r>
                    </a:p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56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57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704582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33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738215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41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953244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39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248703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50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084747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1" y="52096"/>
            <a:ext cx="1184562" cy="935264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97172805"/>
              </p:ext>
            </p:extLst>
          </p:nvPr>
        </p:nvGraphicFramePr>
        <p:xfrm>
          <a:off x="1835696" y="2180311"/>
          <a:ext cx="6044163" cy="438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02731174"/>
              </p:ext>
            </p:extLst>
          </p:nvPr>
        </p:nvGraphicFramePr>
        <p:xfrm>
          <a:off x="4144518" y="902030"/>
          <a:ext cx="4852948" cy="101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300192" y="593598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Всього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2018-2020 рр.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1916008"/>
            <a:ext cx="347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розрізі факультетів, 2020 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5066" y="199836"/>
            <a:ext cx="8172400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Наукові фахові публікації віднесені </a:t>
            </a:r>
          </a:p>
          <a:p>
            <a:pPr algn="l"/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до категорії «Б»</a:t>
            </a:r>
            <a:endParaRPr lang="uk-UA" sz="32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l"/>
            <a:endParaRPr lang="uk-UA" sz="32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48446"/>
              </p:ext>
            </p:extLst>
          </p:nvPr>
        </p:nvGraphicFramePr>
        <p:xfrm>
          <a:off x="467544" y="1052062"/>
          <a:ext cx="8280920" cy="650748"/>
        </p:xfrm>
        <a:graphic>
          <a:graphicData uri="http://schemas.openxmlformats.org/drawingml/2006/table">
            <a:tbl>
              <a:tblPr/>
              <a:tblGrid>
                <a:gridCol w="3846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884915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33372"/>
              </p:ext>
            </p:extLst>
          </p:nvPr>
        </p:nvGraphicFramePr>
        <p:xfrm>
          <a:off x="825066" y="1158766"/>
          <a:ext cx="1224136" cy="4884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0372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Кількість</a:t>
                      </a:r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 викладачів</a:t>
                      </a:r>
                    </a:p>
                    <a:p>
                      <a:pPr algn="ctr"/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всього: 354</a:t>
                      </a:r>
                      <a:endParaRPr lang="uk-UA" sz="14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0766">
                <a:tc>
                  <a:txBody>
                    <a:bodyPr/>
                    <a:lstStyle/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43</a:t>
                      </a:r>
                    </a:p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56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57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704582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33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738215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41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953244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39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248703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50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084747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1" y="52096"/>
            <a:ext cx="1184562" cy="935264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463968700"/>
              </p:ext>
            </p:extLst>
          </p:nvPr>
        </p:nvGraphicFramePr>
        <p:xfrm>
          <a:off x="1985368" y="2122908"/>
          <a:ext cx="6936902" cy="435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85671247"/>
              </p:ext>
            </p:extLst>
          </p:nvPr>
        </p:nvGraphicFramePr>
        <p:xfrm>
          <a:off x="4172147" y="870447"/>
          <a:ext cx="4852948" cy="101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300192" y="593598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Всього, 2018-2020 рр.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40466" y="1919343"/>
            <a:ext cx="3113353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розрізі факультетів, 2020 р.</a:t>
            </a:r>
            <a:endParaRPr lang="uk-U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599395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Агрономічний факультет </a:t>
            </a:r>
          </a:p>
        </p:txBody>
      </p:sp>
    </p:spTree>
    <p:extLst>
      <p:ext uri="{BB962C8B-B14F-4D97-AF65-F5344CB8AC3E}">
        <p14:creationId xmlns:p14="http://schemas.microsoft.com/office/powerpoint/2010/main" val="13512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5512" y="0"/>
            <a:ext cx="8712975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ґрунтознавства та землеробства, 2020 р.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080446"/>
              </p:ext>
            </p:extLst>
          </p:nvPr>
        </p:nvGraphicFramePr>
        <p:xfrm>
          <a:off x="305525" y="764704"/>
          <a:ext cx="8532946" cy="5576552"/>
        </p:xfrm>
        <a:graphic>
          <a:graphicData uri="http://schemas.openxmlformats.org/drawingml/2006/table">
            <a:tbl>
              <a:tblPr/>
              <a:tblGrid>
                <a:gridCol w="473922">
                  <a:extLst>
                    <a:ext uri="{9D8B030D-6E8A-4147-A177-3AD203B41FA5}">
                      <a16:colId xmlns:a16="http://schemas.microsoft.com/office/drawing/2014/main" xmlns="" val="257438951"/>
                    </a:ext>
                  </a:extLst>
                </a:gridCol>
                <a:gridCol w="3144481">
                  <a:extLst>
                    <a:ext uri="{9D8B030D-6E8A-4147-A177-3AD203B41FA5}">
                      <a16:colId xmlns:a16="http://schemas.microsoft.com/office/drawing/2014/main" xmlns="" val="209674499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738640826"/>
                    </a:ext>
                  </a:extLst>
                </a:gridCol>
                <a:gridCol w="527201">
                  <a:extLst>
                    <a:ext uri="{9D8B030D-6E8A-4147-A177-3AD203B41FA5}">
                      <a16:colId xmlns:a16="http://schemas.microsoft.com/office/drawing/2014/main" xmlns="" val="1036090075"/>
                    </a:ext>
                  </a:extLst>
                </a:gridCol>
                <a:gridCol w="527201">
                  <a:extLst>
                    <a:ext uri="{9D8B030D-6E8A-4147-A177-3AD203B41FA5}">
                      <a16:colId xmlns:a16="http://schemas.microsoft.com/office/drawing/2014/main" xmlns="" val="2866112492"/>
                    </a:ext>
                  </a:extLst>
                </a:gridCol>
                <a:gridCol w="527201">
                  <a:extLst>
                    <a:ext uri="{9D8B030D-6E8A-4147-A177-3AD203B41FA5}">
                      <a16:colId xmlns:a16="http://schemas.microsoft.com/office/drawing/2014/main" xmlns="" val="1263426875"/>
                    </a:ext>
                  </a:extLst>
                </a:gridCol>
                <a:gridCol w="527201">
                  <a:extLst>
                    <a:ext uri="{9D8B030D-6E8A-4147-A177-3AD203B41FA5}">
                      <a16:colId xmlns:a16="http://schemas.microsoft.com/office/drawing/2014/main" xmlns="" val="3593437500"/>
                    </a:ext>
                  </a:extLst>
                </a:gridCol>
                <a:gridCol w="527201">
                  <a:extLst>
                    <a:ext uri="{9D8B030D-6E8A-4147-A177-3AD203B41FA5}">
                      <a16:colId xmlns:a16="http://schemas.microsoft.com/office/drawing/2014/main" xmlns="" val="197009769"/>
                    </a:ext>
                  </a:extLst>
                </a:gridCol>
                <a:gridCol w="527201">
                  <a:extLst>
                    <a:ext uri="{9D8B030D-6E8A-4147-A177-3AD203B41FA5}">
                      <a16:colId xmlns:a16="http://schemas.microsoft.com/office/drawing/2014/main" xmlns="" val="3705032511"/>
                    </a:ext>
                  </a:extLst>
                </a:gridCol>
                <a:gridCol w="527201">
                  <a:extLst>
                    <a:ext uri="{9D8B030D-6E8A-4147-A177-3AD203B41FA5}">
                      <a16:colId xmlns:a16="http://schemas.microsoft.com/office/drawing/2014/main" xmlns="" val="177271697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9120896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Журавель Сергій Васильович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6408895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Заблодська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Ольга Сергіївна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1295299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Довбиш Лариса Леонідівна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0728950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Клименко Тетяна Вікторівна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5521163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Кропивницький Руслан Броніславович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759414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Трембіцька Оксана Іванівна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8169148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Кравчук Микола Миколайович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6769308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Радько Віктор Григорович 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8807856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Дорохов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Віктор Іванович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339199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Поліщук Віра Олексіївна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4998479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Корнійчук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Наталія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Михайлівна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3606981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Матвійчук Наталія Григорівна</a:t>
                      </a:r>
                    </a:p>
                  </a:txBody>
                  <a:tcPr marL="3868" marR="3868" marT="3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9835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7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9523" y="166329"/>
            <a:ext cx="871296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захисту рослин, 2020 р.</a:t>
            </a:r>
            <a:endParaRPr lang="uk-UA" sz="36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36532"/>
              </p:ext>
            </p:extLst>
          </p:nvPr>
        </p:nvGraphicFramePr>
        <p:xfrm>
          <a:off x="323528" y="1075049"/>
          <a:ext cx="8658963" cy="5603650"/>
        </p:xfrm>
        <a:graphic>
          <a:graphicData uri="http://schemas.openxmlformats.org/drawingml/2006/table">
            <a:tbl>
              <a:tblPr/>
              <a:tblGrid>
                <a:gridCol w="357339">
                  <a:extLst>
                    <a:ext uri="{9D8B030D-6E8A-4147-A177-3AD203B41FA5}">
                      <a16:colId xmlns:a16="http://schemas.microsoft.com/office/drawing/2014/main" xmlns="" val="2781172303"/>
                    </a:ext>
                  </a:extLst>
                </a:gridCol>
                <a:gridCol w="3053768">
                  <a:extLst>
                    <a:ext uri="{9D8B030D-6E8A-4147-A177-3AD203B41FA5}">
                      <a16:colId xmlns:a16="http://schemas.microsoft.com/office/drawing/2014/main" xmlns="" val="3330142297"/>
                    </a:ext>
                  </a:extLst>
                </a:gridCol>
                <a:gridCol w="1137036">
                  <a:extLst>
                    <a:ext uri="{9D8B030D-6E8A-4147-A177-3AD203B41FA5}">
                      <a16:colId xmlns:a16="http://schemas.microsoft.com/office/drawing/2014/main" xmlns="" val="2669535726"/>
                    </a:ext>
                  </a:extLst>
                </a:gridCol>
                <a:gridCol w="587260">
                  <a:extLst>
                    <a:ext uri="{9D8B030D-6E8A-4147-A177-3AD203B41FA5}">
                      <a16:colId xmlns:a16="http://schemas.microsoft.com/office/drawing/2014/main" xmlns="" val="879211391"/>
                    </a:ext>
                  </a:extLst>
                </a:gridCol>
                <a:gridCol w="587260">
                  <a:extLst>
                    <a:ext uri="{9D8B030D-6E8A-4147-A177-3AD203B41FA5}">
                      <a16:colId xmlns:a16="http://schemas.microsoft.com/office/drawing/2014/main" xmlns="" val="169321415"/>
                    </a:ext>
                  </a:extLst>
                </a:gridCol>
                <a:gridCol w="587260">
                  <a:extLst>
                    <a:ext uri="{9D8B030D-6E8A-4147-A177-3AD203B41FA5}">
                      <a16:colId xmlns:a16="http://schemas.microsoft.com/office/drawing/2014/main" xmlns="" val="3477426671"/>
                    </a:ext>
                  </a:extLst>
                </a:gridCol>
                <a:gridCol w="587260">
                  <a:extLst>
                    <a:ext uri="{9D8B030D-6E8A-4147-A177-3AD203B41FA5}">
                      <a16:colId xmlns:a16="http://schemas.microsoft.com/office/drawing/2014/main" xmlns="" val="193502926"/>
                    </a:ext>
                  </a:extLst>
                </a:gridCol>
                <a:gridCol w="587260">
                  <a:extLst>
                    <a:ext uri="{9D8B030D-6E8A-4147-A177-3AD203B41FA5}">
                      <a16:colId xmlns:a16="http://schemas.microsoft.com/office/drawing/2014/main" xmlns="" val="1646760458"/>
                    </a:ext>
                  </a:extLst>
                </a:gridCol>
                <a:gridCol w="587260">
                  <a:extLst>
                    <a:ext uri="{9D8B030D-6E8A-4147-A177-3AD203B41FA5}">
                      <a16:colId xmlns:a16="http://schemas.microsoft.com/office/drawing/2014/main" xmlns="" val="4275999280"/>
                    </a:ext>
                  </a:extLst>
                </a:gridCol>
                <a:gridCol w="587260">
                  <a:extLst>
                    <a:ext uri="{9D8B030D-6E8A-4147-A177-3AD203B41FA5}">
                      <a16:colId xmlns:a16="http://schemas.microsoft.com/office/drawing/2014/main" xmlns="" val="1974516976"/>
                    </a:ext>
                  </a:extLst>
                </a:gridCol>
              </a:tblGrid>
              <a:tr h="158025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5248059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Ключевич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Михайло Михайлович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кафедри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2567350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Бакалова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Алла Володимирівна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537858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Грицюк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Наталя Вікторівна 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0728537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Іващенко Ірина Вікторівна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1807539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Невмержицька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Ольга Михайлівна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5257748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Вигера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Сергій Михайлович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3408059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Тимощук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Тетяна Миколаївна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3483348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Чумак Петро Якович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0385992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Столяр Світлана Григорівна</a:t>
                      </a:r>
                    </a:p>
                  </a:txBody>
                  <a:tcPr marL="4792" marR="4792" marT="4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792" marR="4792" marT="4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5759931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Гурманчук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Олексій Вікторович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852013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Плотницька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Наталія Михайлівна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4080244"/>
                  </a:ext>
                </a:extLst>
              </a:tr>
              <a:tr h="3352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Гриценко Олексій Юрійович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9616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1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7524" y="0"/>
            <a:ext cx="860495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рослинництва,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325390"/>
              </p:ext>
            </p:extLst>
          </p:nvPr>
        </p:nvGraphicFramePr>
        <p:xfrm>
          <a:off x="467543" y="908720"/>
          <a:ext cx="8352925" cy="4520202"/>
        </p:xfrm>
        <a:graphic>
          <a:graphicData uri="http://schemas.openxmlformats.org/drawingml/2006/table">
            <a:tbl>
              <a:tblPr/>
              <a:tblGrid>
                <a:gridCol w="347422">
                  <a:extLst>
                    <a:ext uri="{9D8B030D-6E8A-4147-A177-3AD203B41FA5}">
                      <a16:colId xmlns:a16="http://schemas.microsoft.com/office/drawing/2014/main" xmlns="" val="1390238986"/>
                    </a:ext>
                  </a:extLst>
                </a:gridCol>
                <a:gridCol w="2580408">
                  <a:extLst>
                    <a:ext uri="{9D8B030D-6E8A-4147-A177-3AD203B41FA5}">
                      <a16:colId xmlns:a16="http://schemas.microsoft.com/office/drawing/2014/main" xmlns="" val="2946800202"/>
                    </a:ext>
                  </a:extLst>
                </a:gridCol>
                <a:gridCol w="1119465">
                  <a:extLst>
                    <a:ext uri="{9D8B030D-6E8A-4147-A177-3AD203B41FA5}">
                      <a16:colId xmlns:a16="http://schemas.microsoft.com/office/drawing/2014/main" xmlns="" val="1957194845"/>
                    </a:ext>
                  </a:extLst>
                </a:gridCol>
                <a:gridCol w="615090">
                  <a:extLst>
                    <a:ext uri="{9D8B030D-6E8A-4147-A177-3AD203B41FA5}">
                      <a16:colId xmlns:a16="http://schemas.microsoft.com/office/drawing/2014/main" xmlns="" val="2092633035"/>
                    </a:ext>
                  </a:extLst>
                </a:gridCol>
                <a:gridCol w="615090">
                  <a:extLst>
                    <a:ext uri="{9D8B030D-6E8A-4147-A177-3AD203B41FA5}">
                      <a16:colId xmlns:a16="http://schemas.microsoft.com/office/drawing/2014/main" xmlns="" val="1206278875"/>
                    </a:ext>
                  </a:extLst>
                </a:gridCol>
                <a:gridCol w="615090">
                  <a:extLst>
                    <a:ext uri="{9D8B030D-6E8A-4147-A177-3AD203B41FA5}">
                      <a16:colId xmlns:a16="http://schemas.microsoft.com/office/drawing/2014/main" xmlns="" val="2127636155"/>
                    </a:ext>
                  </a:extLst>
                </a:gridCol>
                <a:gridCol w="615090">
                  <a:extLst>
                    <a:ext uri="{9D8B030D-6E8A-4147-A177-3AD203B41FA5}">
                      <a16:colId xmlns:a16="http://schemas.microsoft.com/office/drawing/2014/main" xmlns="" val="1319016534"/>
                    </a:ext>
                  </a:extLst>
                </a:gridCol>
                <a:gridCol w="615090">
                  <a:extLst>
                    <a:ext uri="{9D8B030D-6E8A-4147-A177-3AD203B41FA5}">
                      <a16:colId xmlns:a16="http://schemas.microsoft.com/office/drawing/2014/main" xmlns="" val="557730031"/>
                    </a:ext>
                  </a:extLst>
                </a:gridCol>
                <a:gridCol w="615090">
                  <a:extLst>
                    <a:ext uri="{9D8B030D-6E8A-4147-A177-3AD203B41FA5}">
                      <a16:colId xmlns:a16="http://schemas.microsoft.com/office/drawing/2014/main" xmlns="" val="1375239426"/>
                    </a:ext>
                  </a:extLst>
                </a:gridCol>
                <a:gridCol w="615090">
                  <a:extLst>
                    <a:ext uri="{9D8B030D-6E8A-4147-A177-3AD203B41FA5}">
                      <a16:colId xmlns:a16="http://schemas.microsoft.com/office/drawing/2014/main" xmlns="" val="2964403645"/>
                    </a:ext>
                  </a:extLst>
                </a:gridCol>
              </a:tblGrid>
              <a:tr h="192085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245283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Мойсієнко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Віра Василівна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зав. кафедри 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2717390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Дідора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Віктор Григорович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професор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615623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Пелехатий Вадим Миколайович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доцент 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105000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Стоцька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Світлана Василівна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доцент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9088888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Пелехата Наталія Павлівна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викладач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9988320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Овезмирадова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Ольга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Бяшимівна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</a:t>
                      </a:r>
                      <a:endParaRPr kumimoji="0" lang="uk-U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1538726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Панчишин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Василь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Зенонович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</a:t>
                      </a:r>
                      <a:endParaRPr kumimoji="0" lang="uk-U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0647040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Сладковська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Тетяна Анатоліївна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</a:t>
                      </a:r>
                      <a:endParaRPr kumimoji="0" lang="uk-U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9039982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Котельницька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Ганна Миколаївна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асистент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8" marR="6098" marT="6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848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6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51382"/>
            <a:ext cx="1289534" cy="110108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3875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8263" y="1941812"/>
            <a:ext cx="3312368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Науковий</a:t>
            </a:r>
            <a:r>
              <a:rPr lang="ru-RU" sz="20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керівник</a:t>
            </a:r>
            <a:r>
              <a:rPr lang="ru-RU" sz="20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доктор </a:t>
            </a:r>
            <a:r>
              <a:rPr lang="ru-RU" sz="20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ветиринарних</a:t>
            </a:r>
            <a:r>
              <a:rPr lang="ru-RU" sz="2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наук,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професор</a:t>
            </a:r>
            <a:r>
              <a:rPr lang="ru-RU" sz="2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Горальський</a:t>
            </a:r>
            <a:r>
              <a:rPr lang="ru-RU" sz="20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Л. </a:t>
            </a:r>
            <a:r>
              <a:rPr lang="ru-RU" sz="20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П.</a:t>
            </a:r>
            <a:endParaRPr lang="ru-RU" sz="2000" b="1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Термін</a:t>
            </a:r>
            <a:r>
              <a:rPr lang="ru-RU" sz="20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виконання</a:t>
            </a:r>
            <a:r>
              <a:rPr lang="ru-RU" sz="2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   </a:t>
            </a:r>
            <a:endParaRPr lang="ru-RU" sz="2000" b="1" dirty="0" smtClean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2020-2021 </a:t>
            </a:r>
            <a:r>
              <a:rPr lang="ru-RU" sz="20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рр</a:t>
            </a:r>
            <a:r>
              <a:rPr lang="ru-RU" sz="2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371 253 грн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повний період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–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755 382 грн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345018"/>
            <a:ext cx="8208912" cy="119697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Проєкт прикладного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дослідження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«Маркерні ознаки розвитку органів імуногенезу та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 нервової системи хребетних тварин в 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онто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- і філогенезі», що фінансується МОН України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24973" t="13478" r="24183" b="8598"/>
          <a:stretch/>
        </p:blipFill>
        <p:spPr bwMode="auto">
          <a:xfrm>
            <a:off x="3855963" y="1941812"/>
            <a:ext cx="5040560" cy="4093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77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17" y="24040"/>
            <a:ext cx="8640963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геодезії та землеустрою,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46652"/>
              </p:ext>
            </p:extLst>
          </p:nvPr>
        </p:nvGraphicFramePr>
        <p:xfrm>
          <a:off x="395536" y="908720"/>
          <a:ext cx="8496944" cy="4930871"/>
        </p:xfrm>
        <a:graphic>
          <a:graphicData uri="http://schemas.openxmlformats.org/drawingml/2006/table">
            <a:tbl>
              <a:tblPr/>
              <a:tblGrid>
                <a:gridCol w="366684">
                  <a:extLst>
                    <a:ext uri="{9D8B030D-6E8A-4147-A177-3AD203B41FA5}">
                      <a16:colId xmlns:a16="http://schemas.microsoft.com/office/drawing/2014/main" xmlns="" val="1513912354"/>
                    </a:ext>
                  </a:extLst>
                </a:gridCol>
                <a:gridCol w="1778984">
                  <a:extLst>
                    <a:ext uri="{9D8B030D-6E8A-4147-A177-3AD203B41FA5}">
                      <a16:colId xmlns:a16="http://schemas.microsoft.com/office/drawing/2014/main" xmlns="" val="2665479669"/>
                    </a:ext>
                  </a:extLst>
                </a:gridCol>
                <a:gridCol w="1310716">
                  <a:extLst>
                    <a:ext uri="{9D8B030D-6E8A-4147-A177-3AD203B41FA5}">
                      <a16:colId xmlns:a16="http://schemas.microsoft.com/office/drawing/2014/main" xmlns="" val="357962399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3851219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5873798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5224479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5738288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86109301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9148703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533544746"/>
                    </a:ext>
                  </a:extLst>
                </a:gridCol>
              </a:tblGrid>
              <a:tr h="189323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787485"/>
                  </a:ext>
                </a:extLst>
              </a:tr>
              <a:tr h="43217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Дребот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Оксана Володимирівна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кафедри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8364667"/>
                  </a:ext>
                </a:extLst>
              </a:tr>
              <a:tr h="432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Гуреля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Віталій</a:t>
                      </a:r>
                      <a:r>
                        <a:rPr lang="uk-U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Вікторович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5731409"/>
                  </a:ext>
                </a:extLst>
              </a:tr>
              <a:tr h="432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Коткова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Тетяна Миколаївна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4254055"/>
                  </a:ext>
                </a:extLst>
              </a:tr>
              <a:tr h="432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Кудрик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Анатолій Порфирович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1514149"/>
                  </a:ext>
                </a:extLst>
              </a:tr>
              <a:tr h="432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Карась Ірина Федорівна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викладач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6031566"/>
                  </a:ext>
                </a:extLst>
              </a:tr>
              <a:tr h="43217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Лук'яненко Олексій Петрович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5905933"/>
                  </a:ext>
                </a:extLst>
              </a:tr>
              <a:tr h="432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Зубова Олена Володимирівна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8975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5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044" y="188640"/>
            <a:ext cx="860495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ехнології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зберігання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переробки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продукції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рослинництва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</a:t>
            </a:r>
            <a:endParaRPr lang="uk-UA" sz="20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8241"/>
              </p:ext>
            </p:extLst>
          </p:nvPr>
        </p:nvGraphicFramePr>
        <p:xfrm>
          <a:off x="431544" y="908717"/>
          <a:ext cx="8172900" cy="5370983"/>
        </p:xfrm>
        <a:graphic>
          <a:graphicData uri="http://schemas.openxmlformats.org/drawingml/2006/table">
            <a:tbl>
              <a:tblPr/>
              <a:tblGrid>
                <a:gridCol w="379646">
                  <a:extLst>
                    <a:ext uri="{9D8B030D-6E8A-4147-A177-3AD203B41FA5}">
                      <a16:colId xmlns:a16="http://schemas.microsoft.com/office/drawing/2014/main" xmlns="" val="3378356797"/>
                    </a:ext>
                  </a:extLst>
                </a:gridCol>
                <a:gridCol w="2824706">
                  <a:extLst>
                    <a:ext uri="{9D8B030D-6E8A-4147-A177-3AD203B41FA5}">
                      <a16:colId xmlns:a16="http://schemas.microsoft.com/office/drawing/2014/main" xmlns="" val="277000245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055607675"/>
                    </a:ext>
                  </a:extLst>
                </a:gridCol>
                <a:gridCol w="534916">
                  <a:extLst>
                    <a:ext uri="{9D8B030D-6E8A-4147-A177-3AD203B41FA5}">
                      <a16:colId xmlns:a16="http://schemas.microsoft.com/office/drawing/2014/main" xmlns="" val="2926327663"/>
                    </a:ext>
                  </a:extLst>
                </a:gridCol>
                <a:gridCol w="534916">
                  <a:extLst>
                    <a:ext uri="{9D8B030D-6E8A-4147-A177-3AD203B41FA5}">
                      <a16:colId xmlns:a16="http://schemas.microsoft.com/office/drawing/2014/main" xmlns="" val="2678443452"/>
                    </a:ext>
                  </a:extLst>
                </a:gridCol>
                <a:gridCol w="534916">
                  <a:extLst>
                    <a:ext uri="{9D8B030D-6E8A-4147-A177-3AD203B41FA5}">
                      <a16:colId xmlns:a16="http://schemas.microsoft.com/office/drawing/2014/main" xmlns="" val="4288251631"/>
                    </a:ext>
                  </a:extLst>
                </a:gridCol>
                <a:gridCol w="534916">
                  <a:extLst>
                    <a:ext uri="{9D8B030D-6E8A-4147-A177-3AD203B41FA5}">
                      <a16:colId xmlns:a16="http://schemas.microsoft.com/office/drawing/2014/main" xmlns="" val="658415053"/>
                    </a:ext>
                  </a:extLst>
                </a:gridCol>
                <a:gridCol w="534916">
                  <a:extLst>
                    <a:ext uri="{9D8B030D-6E8A-4147-A177-3AD203B41FA5}">
                      <a16:colId xmlns:a16="http://schemas.microsoft.com/office/drawing/2014/main" xmlns="" val="1865567651"/>
                    </a:ext>
                  </a:extLst>
                </a:gridCol>
                <a:gridCol w="534916">
                  <a:extLst>
                    <a:ext uri="{9D8B030D-6E8A-4147-A177-3AD203B41FA5}">
                      <a16:colId xmlns:a16="http://schemas.microsoft.com/office/drawing/2014/main" xmlns="" val="1294750264"/>
                    </a:ext>
                  </a:extLst>
                </a:gridCol>
                <a:gridCol w="534916">
                  <a:extLst>
                    <a:ext uri="{9D8B030D-6E8A-4147-A177-3AD203B41FA5}">
                      <a16:colId xmlns:a16="http://schemas.microsoft.com/office/drawing/2014/main" xmlns="" val="3896362279"/>
                    </a:ext>
                  </a:extLst>
                </a:gridCol>
              </a:tblGrid>
              <a:tr h="198368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8298123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Ковальов Віталій Борисович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кафедри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5996273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Олександр Анатолійович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9617972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Деребон Ігор Юрійович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3034658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Орловський Микола Йосипович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6712386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Тишковський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Владислав Вікторович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викладач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793974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В`юнцов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Сергій Миколайович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8523505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Павлюк Ірина Олександрівна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2649065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Федорчук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Світлана Володимирівна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2808690"/>
                  </a:ext>
                </a:extLst>
              </a:tr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Руденко Юрій Федорович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02" marR="5102" marT="5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2513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8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2232" y="2600908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Факультет ветеринарної медицини </a:t>
            </a:r>
          </a:p>
        </p:txBody>
      </p:sp>
    </p:spTree>
    <p:extLst>
      <p:ext uri="{BB962C8B-B14F-4D97-AF65-F5344CB8AC3E}">
        <p14:creationId xmlns:p14="http://schemas.microsoft.com/office/powerpoint/2010/main" val="24011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акушерства і хірургії,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52291"/>
              </p:ext>
            </p:extLst>
          </p:nvPr>
        </p:nvGraphicFramePr>
        <p:xfrm>
          <a:off x="539550" y="980728"/>
          <a:ext cx="8352930" cy="4908055"/>
        </p:xfrm>
        <a:graphic>
          <a:graphicData uri="http://schemas.openxmlformats.org/drawingml/2006/table">
            <a:tbl>
              <a:tblPr/>
              <a:tblGrid>
                <a:gridCol w="3132349">
                  <a:extLst>
                    <a:ext uri="{9D8B030D-6E8A-4147-A177-3AD203B41FA5}">
                      <a16:colId xmlns:a16="http://schemas.microsoft.com/office/drawing/2014/main" xmlns="" val="105268337"/>
                    </a:ext>
                  </a:extLst>
                </a:gridCol>
                <a:gridCol w="1305145">
                  <a:extLst>
                    <a:ext uri="{9D8B030D-6E8A-4147-A177-3AD203B41FA5}">
                      <a16:colId xmlns:a16="http://schemas.microsoft.com/office/drawing/2014/main" xmlns="" val="3072663973"/>
                    </a:ext>
                  </a:extLst>
                </a:gridCol>
                <a:gridCol w="559348">
                  <a:extLst>
                    <a:ext uri="{9D8B030D-6E8A-4147-A177-3AD203B41FA5}">
                      <a16:colId xmlns:a16="http://schemas.microsoft.com/office/drawing/2014/main" xmlns="" val="1300668693"/>
                    </a:ext>
                  </a:extLst>
                </a:gridCol>
                <a:gridCol w="559348">
                  <a:extLst>
                    <a:ext uri="{9D8B030D-6E8A-4147-A177-3AD203B41FA5}">
                      <a16:colId xmlns:a16="http://schemas.microsoft.com/office/drawing/2014/main" xmlns="" val="1510654723"/>
                    </a:ext>
                  </a:extLst>
                </a:gridCol>
                <a:gridCol w="559348">
                  <a:extLst>
                    <a:ext uri="{9D8B030D-6E8A-4147-A177-3AD203B41FA5}">
                      <a16:colId xmlns:a16="http://schemas.microsoft.com/office/drawing/2014/main" xmlns="" val="3655123225"/>
                    </a:ext>
                  </a:extLst>
                </a:gridCol>
                <a:gridCol w="559348">
                  <a:extLst>
                    <a:ext uri="{9D8B030D-6E8A-4147-A177-3AD203B41FA5}">
                      <a16:colId xmlns:a16="http://schemas.microsoft.com/office/drawing/2014/main" xmlns="" val="2207241717"/>
                    </a:ext>
                  </a:extLst>
                </a:gridCol>
                <a:gridCol w="559348">
                  <a:extLst>
                    <a:ext uri="{9D8B030D-6E8A-4147-A177-3AD203B41FA5}">
                      <a16:colId xmlns:a16="http://schemas.microsoft.com/office/drawing/2014/main" xmlns="" val="2939537796"/>
                    </a:ext>
                  </a:extLst>
                </a:gridCol>
                <a:gridCol w="559348">
                  <a:extLst>
                    <a:ext uri="{9D8B030D-6E8A-4147-A177-3AD203B41FA5}">
                      <a16:colId xmlns:a16="http://schemas.microsoft.com/office/drawing/2014/main" xmlns="" val="341528692"/>
                    </a:ext>
                  </a:extLst>
                </a:gridCol>
                <a:gridCol w="559348">
                  <a:extLst>
                    <a:ext uri="{9D8B030D-6E8A-4147-A177-3AD203B41FA5}">
                      <a16:colId xmlns:a16="http://schemas.microsoft.com/office/drawing/2014/main" xmlns="" val="1920046781"/>
                    </a:ext>
                  </a:extLst>
                </a:gridCol>
              </a:tblGrid>
              <a:tr h="211236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241071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Грищук Геннадій Петрович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 кафедри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0202371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Ревунець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Анатолій Степанович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1212053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Захарін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В'ячеслав Васильович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9697668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Карпюк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Василь Варфоломійович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656246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Ковальов Павло Вікторович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0996450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Ковальчук Юрій Васильович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9484529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Євтух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Людмила Григорівна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викладач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4554932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Ковальова Людмила Олександрівна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викладач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3626653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Шнайдер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Вікторія Леонідівна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7211052"/>
                  </a:ext>
                </a:extLst>
              </a:tr>
              <a:tr h="2795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Побірський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Микола Миколайович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791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9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анатомії і </a:t>
            </a:r>
            <a:r>
              <a:rPr lang="uk-UA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гістологій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91814"/>
              </p:ext>
            </p:extLst>
          </p:nvPr>
        </p:nvGraphicFramePr>
        <p:xfrm>
          <a:off x="611558" y="980730"/>
          <a:ext cx="8100899" cy="5219046"/>
        </p:xfrm>
        <a:graphic>
          <a:graphicData uri="http://schemas.openxmlformats.org/drawingml/2006/table">
            <a:tbl>
              <a:tblPr/>
              <a:tblGrid>
                <a:gridCol w="421922">
                  <a:extLst>
                    <a:ext uri="{9D8B030D-6E8A-4147-A177-3AD203B41FA5}">
                      <a16:colId xmlns:a16="http://schemas.microsoft.com/office/drawing/2014/main" xmlns="" val="1214072921"/>
                    </a:ext>
                  </a:extLst>
                </a:gridCol>
                <a:gridCol w="2672059">
                  <a:extLst>
                    <a:ext uri="{9D8B030D-6E8A-4147-A177-3AD203B41FA5}">
                      <a16:colId xmlns:a16="http://schemas.microsoft.com/office/drawing/2014/main" xmlns="" val="3810634054"/>
                    </a:ext>
                  </a:extLst>
                </a:gridCol>
                <a:gridCol w="1378391">
                  <a:extLst>
                    <a:ext uri="{9D8B030D-6E8A-4147-A177-3AD203B41FA5}">
                      <a16:colId xmlns:a16="http://schemas.microsoft.com/office/drawing/2014/main" xmlns="" val="3769364206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xmlns="" val="3543841600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xmlns="" val="1132630440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xmlns="" val="2645309564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xmlns="" val="1015628702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xmlns="" val="2718758619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xmlns="" val="403041699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xmlns="" val="2192046335"/>
                    </a:ext>
                  </a:extLst>
                </a:gridCol>
              </a:tblGrid>
              <a:tr h="263972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2443023"/>
                  </a:ext>
                </a:extLst>
              </a:tr>
              <a:tr h="3684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Горальський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Леонід Петрович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кафедри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8646005"/>
                  </a:ext>
                </a:extLst>
              </a:tr>
              <a:tr h="3684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Гуральська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Світлана Василівна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059135"/>
                  </a:ext>
                </a:extLst>
              </a:tr>
              <a:tr h="368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 Тетяна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Францівна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8847641"/>
                  </a:ext>
                </a:extLst>
              </a:tr>
              <a:tr h="368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Заїка Світлана Сергіївна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9958175"/>
                  </a:ext>
                </a:extLst>
              </a:tr>
              <a:tr h="368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Колеснік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Наталія Леонідівна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4017165"/>
                  </a:ext>
                </a:extLst>
              </a:tr>
              <a:tr h="3684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Сокульський Ігор Миколайович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6854371"/>
                  </a:ext>
                </a:extLst>
              </a:tr>
              <a:tr h="3684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Хоменко Зоряна Володимирівна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641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2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40956" y="-4841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l"/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внутрішніх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хвороб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тварин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фізіології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6690"/>
              </p:ext>
            </p:extLst>
          </p:nvPr>
        </p:nvGraphicFramePr>
        <p:xfrm>
          <a:off x="440955" y="1101594"/>
          <a:ext cx="8280916" cy="5011450"/>
        </p:xfrm>
        <a:graphic>
          <a:graphicData uri="http://schemas.openxmlformats.org/drawingml/2006/table">
            <a:tbl>
              <a:tblPr/>
              <a:tblGrid>
                <a:gridCol w="457688">
                  <a:extLst>
                    <a:ext uri="{9D8B030D-6E8A-4147-A177-3AD203B41FA5}">
                      <a16:colId xmlns:a16="http://schemas.microsoft.com/office/drawing/2014/main" xmlns="" val="3864648854"/>
                    </a:ext>
                  </a:extLst>
                </a:gridCol>
                <a:gridCol w="2958961">
                  <a:extLst>
                    <a:ext uri="{9D8B030D-6E8A-4147-A177-3AD203B41FA5}">
                      <a16:colId xmlns:a16="http://schemas.microsoft.com/office/drawing/2014/main" xmlns="" val="2610239098"/>
                    </a:ext>
                  </a:extLst>
                </a:gridCol>
                <a:gridCol w="1244196">
                  <a:extLst>
                    <a:ext uri="{9D8B030D-6E8A-4147-A177-3AD203B41FA5}">
                      <a16:colId xmlns:a16="http://schemas.microsoft.com/office/drawing/2014/main" xmlns="" val="2082602533"/>
                    </a:ext>
                  </a:extLst>
                </a:gridCol>
                <a:gridCol w="517153">
                  <a:extLst>
                    <a:ext uri="{9D8B030D-6E8A-4147-A177-3AD203B41FA5}">
                      <a16:colId xmlns:a16="http://schemas.microsoft.com/office/drawing/2014/main" xmlns="" val="180702301"/>
                    </a:ext>
                  </a:extLst>
                </a:gridCol>
                <a:gridCol w="517153">
                  <a:extLst>
                    <a:ext uri="{9D8B030D-6E8A-4147-A177-3AD203B41FA5}">
                      <a16:colId xmlns:a16="http://schemas.microsoft.com/office/drawing/2014/main" xmlns="" val="3262215067"/>
                    </a:ext>
                  </a:extLst>
                </a:gridCol>
                <a:gridCol w="517153">
                  <a:extLst>
                    <a:ext uri="{9D8B030D-6E8A-4147-A177-3AD203B41FA5}">
                      <a16:colId xmlns:a16="http://schemas.microsoft.com/office/drawing/2014/main" xmlns="" val="3424373056"/>
                    </a:ext>
                  </a:extLst>
                </a:gridCol>
                <a:gridCol w="517153">
                  <a:extLst>
                    <a:ext uri="{9D8B030D-6E8A-4147-A177-3AD203B41FA5}">
                      <a16:colId xmlns:a16="http://schemas.microsoft.com/office/drawing/2014/main" xmlns="" val="1645820825"/>
                    </a:ext>
                  </a:extLst>
                </a:gridCol>
                <a:gridCol w="517153">
                  <a:extLst>
                    <a:ext uri="{9D8B030D-6E8A-4147-A177-3AD203B41FA5}">
                      <a16:colId xmlns:a16="http://schemas.microsoft.com/office/drawing/2014/main" xmlns="" val="123388701"/>
                    </a:ext>
                  </a:extLst>
                </a:gridCol>
                <a:gridCol w="517153">
                  <a:extLst>
                    <a:ext uri="{9D8B030D-6E8A-4147-A177-3AD203B41FA5}">
                      <a16:colId xmlns:a16="http://schemas.microsoft.com/office/drawing/2014/main" xmlns="" val="1381833380"/>
                    </a:ext>
                  </a:extLst>
                </a:gridCol>
                <a:gridCol w="517153">
                  <a:extLst>
                    <a:ext uri="{9D8B030D-6E8A-4147-A177-3AD203B41FA5}">
                      <a16:colId xmlns:a16="http://schemas.microsoft.com/office/drawing/2014/main" xmlns="" val="1119768320"/>
                    </a:ext>
                  </a:extLst>
                </a:gridCol>
              </a:tblGrid>
              <a:tr h="203937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196172"/>
                  </a:ext>
                </a:extLst>
              </a:tr>
              <a:tr h="41098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Пінський Олег Вікентійович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698364"/>
                  </a:ext>
                </a:extLst>
              </a:tr>
              <a:tr h="410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Горальська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Ірина Юріївна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5711570"/>
                  </a:ext>
                </a:extLst>
              </a:tr>
              <a:tr h="410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Дубовий Анатолій Андрійович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3958307"/>
                  </a:ext>
                </a:extLst>
              </a:tr>
              <a:tr h="410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Русак Василь Степанович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5299281"/>
                  </a:ext>
                </a:extLst>
              </a:tr>
              <a:tr h="410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Веремчук Ярина Юріївна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110136"/>
                  </a:ext>
                </a:extLst>
              </a:tr>
              <a:tr h="410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Гончаренко Володимир Васильович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896447"/>
                  </a:ext>
                </a:extLst>
              </a:tr>
              <a:tr h="41098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Прус Василь Миколайович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793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3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4583" y="216023"/>
            <a:ext cx="90364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l"/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мікробіології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фармакології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епізоотології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0640"/>
              </p:ext>
            </p:extLst>
          </p:nvPr>
        </p:nvGraphicFramePr>
        <p:xfrm>
          <a:off x="539552" y="1124743"/>
          <a:ext cx="8172905" cy="5356957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1848840690"/>
                    </a:ext>
                  </a:extLst>
                </a:gridCol>
                <a:gridCol w="2495174">
                  <a:extLst>
                    <a:ext uri="{9D8B030D-6E8A-4147-A177-3AD203B41FA5}">
                      <a16:colId xmlns:a16="http://schemas.microsoft.com/office/drawing/2014/main" xmlns="" val="2254789076"/>
                    </a:ext>
                  </a:extLst>
                </a:gridCol>
                <a:gridCol w="1060269">
                  <a:extLst>
                    <a:ext uri="{9D8B030D-6E8A-4147-A177-3AD203B41FA5}">
                      <a16:colId xmlns:a16="http://schemas.microsoft.com/office/drawing/2014/main" xmlns="" val="29769787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xmlns="" val="3881228644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xmlns="" val="2047232968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xmlns="" val="788723059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xmlns="" val="1972415055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xmlns="" val="2902739807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xmlns="" val="3838969327"/>
                    </a:ext>
                  </a:extLst>
                </a:gridCol>
                <a:gridCol w="618490">
                  <a:extLst>
                    <a:ext uri="{9D8B030D-6E8A-4147-A177-3AD203B41FA5}">
                      <a16:colId xmlns:a16="http://schemas.microsoft.com/office/drawing/2014/main" xmlns="" val="3801959386"/>
                    </a:ext>
                  </a:extLst>
                </a:gridCol>
              </a:tblGrid>
              <a:tr h="18249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1757433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Галатюк Олександр Євстафійович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кафедри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30673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Антонюк Анатолій Анатолійович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6115198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Бегас Василь Леонідович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699672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Дишкант Ольга Василівна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992290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Рибачук Жанна Володимирівна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6077496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Романишина Тетяна Олександрівна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7851244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Солодка Лариса Олександрівна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7082046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Радзиховський Микола Леонідович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7416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7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мікробіології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паразитології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ветеринарно-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санітарної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експертизи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зоогігієни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786064"/>
              </p:ext>
            </p:extLst>
          </p:nvPr>
        </p:nvGraphicFramePr>
        <p:xfrm>
          <a:off x="431540" y="908719"/>
          <a:ext cx="8172910" cy="5518734"/>
        </p:xfrm>
        <a:graphic>
          <a:graphicData uri="http://schemas.openxmlformats.org/drawingml/2006/table">
            <a:tbl>
              <a:tblPr/>
              <a:tblGrid>
                <a:gridCol w="350056">
                  <a:extLst>
                    <a:ext uri="{9D8B030D-6E8A-4147-A177-3AD203B41FA5}">
                      <a16:colId xmlns:a16="http://schemas.microsoft.com/office/drawing/2014/main" xmlns="" val="3793871970"/>
                    </a:ext>
                  </a:extLst>
                </a:gridCol>
                <a:gridCol w="2228567">
                  <a:extLst>
                    <a:ext uri="{9D8B030D-6E8A-4147-A177-3AD203B41FA5}">
                      <a16:colId xmlns:a16="http://schemas.microsoft.com/office/drawing/2014/main" xmlns="" val="3143238389"/>
                    </a:ext>
                  </a:extLst>
                </a:gridCol>
                <a:gridCol w="1048928">
                  <a:extLst>
                    <a:ext uri="{9D8B030D-6E8A-4147-A177-3AD203B41FA5}">
                      <a16:colId xmlns:a16="http://schemas.microsoft.com/office/drawing/2014/main" xmlns="" val="456489851"/>
                    </a:ext>
                  </a:extLst>
                </a:gridCol>
                <a:gridCol w="649337">
                  <a:extLst>
                    <a:ext uri="{9D8B030D-6E8A-4147-A177-3AD203B41FA5}">
                      <a16:colId xmlns:a16="http://schemas.microsoft.com/office/drawing/2014/main" xmlns="" val="1196108745"/>
                    </a:ext>
                  </a:extLst>
                </a:gridCol>
                <a:gridCol w="649337">
                  <a:extLst>
                    <a:ext uri="{9D8B030D-6E8A-4147-A177-3AD203B41FA5}">
                      <a16:colId xmlns:a16="http://schemas.microsoft.com/office/drawing/2014/main" xmlns="" val="393414449"/>
                    </a:ext>
                  </a:extLst>
                </a:gridCol>
                <a:gridCol w="649337">
                  <a:extLst>
                    <a:ext uri="{9D8B030D-6E8A-4147-A177-3AD203B41FA5}">
                      <a16:colId xmlns:a16="http://schemas.microsoft.com/office/drawing/2014/main" xmlns="" val="1997318606"/>
                    </a:ext>
                  </a:extLst>
                </a:gridCol>
                <a:gridCol w="649337">
                  <a:extLst>
                    <a:ext uri="{9D8B030D-6E8A-4147-A177-3AD203B41FA5}">
                      <a16:colId xmlns:a16="http://schemas.microsoft.com/office/drawing/2014/main" xmlns="" val="3663404816"/>
                    </a:ext>
                  </a:extLst>
                </a:gridCol>
                <a:gridCol w="649337">
                  <a:extLst>
                    <a:ext uri="{9D8B030D-6E8A-4147-A177-3AD203B41FA5}">
                      <a16:colId xmlns:a16="http://schemas.microsoft.com/office/drawing/2014/main" xmlns="" val="2341761574"/>
                    </a:ext>
                  </a:extLst>
                </a:gridCol>
                <a:gridCol w="649337">
                  <a:extLst>
                    <a:ext uri="{9D8B030D-6E8A-4147-A177-3AD203B41FA5}">
                      <a16:colId xmlns:a16="http://schemas.microsoft.com/office/drawing/2014/main" xmlns="" val="1858527593"/>
                    </a:ext>
                  </a:extLst>
                </a:gridCol>
                <a:gridCol w="649337">
                  <a:extLst>
                    <a:ext uri="{9D8B030D-6E8A-4147-A177-3AD203B41FA5}">
                      <a16:colId xmlns:a16="http://schemas.microsoft.com/office/drawing/2014/main" xmlns="" val="2102928523"/>
                    </a:ext>
                  </a:extLst>
                </a:gridCol>
              </a:tblGrid>
              <a:tr h="164097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470894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Довгій Юрій Юрійович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9137612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Соколюк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Василь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Мінович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9154478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Дубова Оксана Анатоліївна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1486605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Згозінська Оксана Анатоліївна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338626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Котелевич Валентина Антонівна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922017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Лігоміна Ірина Павлівна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3892054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Фещенко Діана Валеріївна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586514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Фурман Світлана Володимирівна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1915447"/>
                  </a:ext>
                </a:extLst>
              </a:tr>
              <a:tr h="428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Чала Інна Валентинівна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3132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9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2232" y="2600908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Факультет лісового господарства та екології</a:t>
            </a:r>
          </a:p>
        </p:txBody>
      </p:sp>
    </p:spTree>
    <p:extLst>
      <p:ext uri="{BB962C8B-B14F-4D97-AF65-F5344CB8AC3E}">
        <p14:creationId xmlns:p14="http://schemas.microsoft.com/office/powerpoint/2010/main" val="33088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0220" y="72007"/>
            <a:ext cx="853426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l"/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аквакультури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біоресурсів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природничих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33554"/>
              </p:ext>
            </p:extLst>
          </p:nvPr>
        </p:nvGraphicFramePr>
        <p:xfrm>
          <a:off x="539552" y="964734"/>
          <a:ext cx="8136903" cy="4973438"/>
        </p:xfrm>
        <a:graphic>
          <a:graphicData uri="http://schemas.openxmlformats.org/drawingml/2006/table">
            <a:tbl>
              <a:tblPr/>
              <a:tblGrid>
                <a:gridCol w="332189">
                  <a:extLst>
                    <a:ext uri="{9D8B030D-6E8A-4147-A177-3AD203B41FA5}">
                      <a16:colId xmlns:a16="http://schemas.microsoft.com/office/drawing/2014/main" xmlns="" val="1146591587"/>
                    </a:ext>
                  </a:extLst>
                </a:gridCol>
                <a:gridCol w="2244936">
                  <a:extLst>
                    <a:ext uri="{9D8B030D-6E8A-4147-A177-3AD203B41FA5}">
                      <a16:colId xmlns:a16="http://schemas.microsoft.com/office/drawing/2014/main" xmlns="" val="2611632533"/>
                    </a:ext>
                  </a:extLst>
                </a:gridCol>
                <a:gridCol w="1012298">
                  <a:extLst>
                    <a:ext uri="{9D8B030D-6E8A-4147-A177-3AD203B41FA5}">
                      <a16:colId xmlns:a16="http://schemas.microsoft.com/office/drawing/2014/main" xmlns="" val="1458719792"/>
                    </a:ext>
                  </a:extLst>
                </a:gridCol>
                <a:gridCol w="649640">
                  <a:extLst>
                    <a:ext uri="{9D8B030D-6E8A-4147-A177-3AD203B41FA5}">
                      <a16:colId xmlns:a16="http://schemas.microsoft.com/office/drawing/2014/main" xmlns="" val="3970739453"/>
                    </a:ext>
                  </a:extLst>
                </a:gridCol>
                <a:gridCol w="649640">
                  <a:extLst>
                    <a:ext uri="{9D8B030D-6E8A-4147-A177-3AD203B41FA5}">
                      <a16:colId xmlns:a16="http://schemas.microsoft.com/office/drawing/2014/main" xmlns="" val="14323332"/>
                    </a:ext>
                  </a:extLst>
                </a:gridCol>
                <a:gridCol w="649640">
                  <a:extLst>
                    <a:ext uri="{9D8B030D-6E8A-4147-A177-3AD203B41FA5}">
                      <a16:colId xmlns:a16="http://schemas.microsoft.com/office/drawing/2014/main" xmlns="" val="2392742054"/>
                    </a:ext>
                  </a:extLst>
                </a:gridCol>
                <a:gridCol w="649640">
                  <a:extLst>
                    <a:ext uri="{9D8B030D-6E8A-4147-A177-3AD203B41FA5}">
                      <a16:colId xmlns:a16="http://schemas.microsoft.com/office/drawing/2014/main" xmlns="" val="837529964"/>
                    </a:ext>
                  </a:extLst>
                </a:gridCol>
                <a:gridCol w="649640">
                  <a:extLst>
                    <a:ext uri="{9D8B030D-6E8A-4147-A177-3AD203B41FA5}">
                      <a16:colId xmlns:a16="http://schemas.microsoft.com/office/drawing/2014/main" xmlns="" val="2138668799"/>
                    </a:ext>
                  </a:extLst>
                </a:gridCol>
                <a:gridCol w="649640">
                  <a:extLst>
                    <a:ext uri="{9D8B030D-6E8A-4147-A177-3AD203B41FA5}">
                      <a16:colId xmlns:a16="http://schemas.microsoft.com/office/drawing/2014/main" xmlns="" val="643473357"/>
                    </a:ext>
                  </a:extLst>
                </a:gridCol>
                <a:gridCol w="649640">
                  <a:extLst>
                    <a:ext uri="{9D8B030D-6E8A-4147-A177-3AD203B41FA5}">
                      <a16:colId xmlns:a16="http://schemas.microsoft.com/office/drawing/2014/main" xmlns="" val="3851915780"/>
                    </a:ext>
                  </a:extLst>
                </a:gridCol>
              </a:tblGrid>
              <a:tr h="227025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6843507"/>
                  </a:ext>
                </a:extLst>
              </a:tr>
              <a:tr h="45405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Світельський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Микола Михайлович 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468396"/>
                  </a:ext>
                </a:extLst>
              </a:tr>
              <a:tr h="36756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Матковська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Світлана Іванівна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1557625"/>
                  </a:ext>
                </a:extLst>
              </a:tr>
              <a:tr h="3027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Пінкіна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Тетяна Василівна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3848235"/>
                  </a:ext>
                </a:extLst>
              </a:tr>
              <a:tr h="3027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Федючка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Микола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Ільїч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3109172"/>
                  </a:ext>
                </a:extLst>
              </a:tr>
              <a:tr h="3027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Іщук Оксана Василівна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8843269"/>
                  </a:ext>
                </a:extLst>
              </a:tr>
              <a:tr h="454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Соломатіна Валентина Дмитрівна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5043596"/>
                  </a:ext>
                </a:extLst>
              </a:tr>
              <a:tr h="454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Матвійчук Богдан Володимирович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7" marR="6207" marT="6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847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8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23685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Обсяги фінансування науково-дослідних робіт, що виконувалися за 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госпдоговірними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темами у 2020 р.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289534" cy="110108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3875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97986"/>
              </p:ext>
            </p:extLst>
          </p:nvPr>
        </p:nvGraphicFramePr>
        <p:xfrm>
          <a:off x="755575" y="1154683"/>
          <a:ext cx="7917575" cy="565176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3697">
                  <a:extLst>
                    <a:ext uri="{9D8B030D-6E8A-4147-A177-3AD203B41FA5}">
                      <a16:colId xmlns:a16="http://schemas.microsoft.com/office/drawing/2014/main" xmlns="" val="354916276"/>
                    </a:ext>
                  </a:extLst>
                </a:gridCol>
                <a:gridCol w="3872808">
                  <a:extLst>
                    <a:ext uri="{9D8B030D-6E8A-4147-A177-3AD203B41FA5}">
                      <a16:colId xmlns:a16="http://schemas.microsoft.com/office/drawing/2014/main" xmlns="" val="420016348"/>
                    </a:ext>
                  </a:extLst>
                </a:gridCol>
                <a:gridCol w="3381070">
                  <a:extLst>
                    <a:ext uri="{9D8B030D-6E8A-4147-A177-3AD203B41FA5}">
                      <a16:colId xmlns:a16="http://schemas.microsoft.com/office/drawing/2014/main" xmlns="" val="4187501986"/>
                    </a:ext>
                  </a:extLst>
                </a:gridCol>
              </a:tblGrid>
              <a:tr h="573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Науковий керівник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актичний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обсяг фінансування</a:t>
                      </a: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extLst>
                  <a:ext uri="{0D108BD9-81ED-4DB2-BD59-A6C34878D82A}">
                    <a16:rowId xmlns:a16="http://schemas.microsoft.com/office/drawing/2014/main" xmlns="" val="1273546176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Романчук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Людмила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Донатівна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extLst>
                  <a:ext uri="{0D108BD9-81ED-4DB2-BD59-A6C34878D82A}">
                    <a16:rowId xmlns:a16="http://schemas.microsoft.com/office/drawing/2014/main" xmlns="" val="2700820557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Савченко Роман</a:t>
                      </a:r>
                      <a:r>
                        <a:rPr lang="uk-UA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Олександрович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99 000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2850297742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Пивовар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Вікторович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2335648828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 Віра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Василівна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3681643169"/>
                  </a:ext>
                </a:extLst>
              </a:tr>
              <a:tr h="245852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Гуреля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Віталій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Вікторович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56 000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2168867094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Кухарець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Савелій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Миколайович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extLst>
                  <a:ext uri="{0D108BD9-81ED-4DB2-BD59-A6C34878D82A}">
                    <a16:rowId xmlns:a16="http://schemas.microsoft.com/office/drawing/2014/main" xmlns="" val="2146952184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Дубовий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Володимир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Іванович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2738429541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Рибачук Жанна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Володимирівна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spc="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22 990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2867108086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Руденко Юрій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Федорович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16 000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2735117112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Галатюк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Олександр Євстафійович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4178122977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Валєрко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Руслана</a:t>
                      </a:r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Анатоліївна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1202518742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Захарін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В'ячеслав Васильович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3401613620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Матковська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Світлана Іванівна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1660151699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Пінський Олег Вікентійович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3392571243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Борщенко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Валерій Володимирович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6 500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380736724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Ключевич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Михайло Михайлович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3724331159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Вишневський Анатолій Васильович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888810914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Кривий Михайло Миколайович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198421459"/>
                  </a:ext>
                </a:extLst>
              </a:tr>
              <a:tr h="238437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 Галина Олександрівна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xmlns="" val="3568149318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marL="0" lvl="0" indent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Матвійчук Наталія</a:t>
                      </a:r>
                      <a:r>
                        <a:rPr lang="uk-UA" sz="1400" baseline="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Григорівна</a:t>
                      </a:r>
                      <a:endParaRPr lang="uk-UA" sz="14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2 600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extLst>
                  <a:ext uri="{0D108BD9-81ED-4DB2-BD59-A6C34878D82A}">
                    <a16:rowId xmlns:a16="http://schemas.microsoft.com/office/drawing/2014/main" xmlns="" val="1196611375"/>
                  </a:ext>
                </a:extLst>
              </a:tr>
              <a:tr h="22183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з ПДВ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815 490 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 anchor="ctr"/>
                </a:tc>
                <a:extLst>
                  <a:ext uri="{0D108BD9-81ED-4DB2-BD59-A6C34878D82A}">
                    <a16:rowId xmlns:a16="http://schemas.microsoft.com/office/drawing/2014/main" xmlns="" val="3068319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6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37220" y="116632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l"/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зага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льної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екології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204321"/>
              </p:ext>
            </p:extLst>
          </p:nvPr>
        </p:nvGraphicFramePr>
        <p:xfrm>
          <a:off x="637220" y="1124744"/>
          <a:ext cx="8136905" cy="4126606"/>
        </p:xfrm>
        <a:graphic>
          <a:graphicData uri="http://schemas.openxmlformats.org/drawingml/2006/table">
            <a:tbl>
              <a:tblPr/>
              <a:tblGrid>
                <a:gridCol w="447082">
                  <a:extLst>
                    <a:ext uri="{9D8B030D-6E8A-4147-A177-3AD203B41FA5}">
                      <a16:colId xmlns:a16="http://schemas.microsoft.com/office/drawing/2014/main" xmlns="" val="3549424709"/>
                    </a:ext>
                  </a:extLst>
                </a:gridCol>
                <a:gridCol w="2361231">
                  <a:extLst>
                    <a:ext uri="{9D8B030D-6E8A-4147-A177-3AD203B41FA5}">
                      <a16:colId xmlns:a16="http://schemas.microsoft.com/office/drawing/2014/main" xmlns="" val="2206565562"/>
                    </a:ext>
                  </a:extLst>
                </a:gridCol>
                <a:gridCol w="1160988">
                  <a:extLst>
                    <a:ext uri="{9D8B030D-6E8A-4147-A177-3AD203B41FA5}">
                      <a16:colId xmlns:a16="http://schemas.microsoft.com/office/drawing/2014/main" xmlns="" val="2412131265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xmlns="" val="1245296969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xmlns="" val="3590513202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xmlns="" val="706809009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xmlns="" val="3970600082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xmlns="" val="327047949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xmlns="" val="1700905315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xmlns="" val="1645884649"/>
                    </a:ext>
                  </a:extLst>
                </a:gridCol>
              </a:tblGrid>
              <a:tr h="204336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3395512"/>
                  </a:ext>
                </a:extLst>
              </a:tr>
              <a:tr h="45928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Людмила Анатоліївна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 кафедри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8634982"/>
                  </a:ext>
                </a:extLst>
              </a:tr>
              <a:tr h="40968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Борисюк Борис Васильович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9378261"/>
                  </a:ext>
                </a:extLst>
              </a:tr>
              <a:tr h="40968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Валерко Руслана Анатоліївна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7750268"/>
                  </a:ext>
                </a:extLst>
              </a:tr>
              <a:tr h="40968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Герасимчук Людмила Олександрівна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8227957"/>
                  </a:ext>
                </a:extLst>
              </a:tr>
              <a:tr h="37147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Піціль Андрій Орастович 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012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3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2440" y="260648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l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екологічної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безпеки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економіки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природокористування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93045"/>
              </p:ext>
            </p:extLst>
          </p:nvPr>
        </p:nvGraphicFramePr>
        <p:xfrm>
          <a:off x="510638" y="1268760"/>
          <a:ext cx="8381845" cy="4659656"/>
        </p:xfrm>
        <a:graphic>
          <a:graphicData uri="http://schemas.openxmlformats.org/drawingml/2006/table">
            <a:tbl>
              <a:tblPr>
                <a:effectLst>
                  <a:outerShdw blurRad="2159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6183">
                  <a:extLst>
                    <a:ext uri="{9D8B030D-6E8A-4147-A177-3AD203B41FA5}">
                      <a16:colId xmlns:a16="http://schemas.microsoft.com/office/drawing/2014/main" xmlns="" val="3945566143"/>
                    </a:ext>
                  </a:extLst>
                </a:gridCol>
                <a:gridCol w="3173863">
                  <a:extLst>
                    <a:ext uri="{9D8B030D-6E8A-4147-A177-3AD203B41FA5}">
                      <a16:colId xmlns:a16="http://schemas.microsoft.com/office/drawing/2014/main" xmlns="" val="2485775863"/>
                    </a:ext>
                  </a:extLst>
                </a:gridCol>
                <a:gridCol w="1177192">
                  <a:extLst>
                    <a:ext uri="{9D8B030D-6E8A-4147-A177-3AD203B41FA5}">
                      <a16:colId xmlns:a16="http://schemas.microsoft.com/office/drawing/2014/main" xmlns="" val="3829860845"/>
                    </a:ext>
                  </a:extLst>
                </a:gridCol>
                <a:gridCol w="497801">
                  <a:extLst>
                    <a:ext uri="{9D8B030D-6E8A-4147-A177-3AD203B41FA5}">
                      <a16:colId xmlns:a16="http://schemas.microsoft.com/office/drawing/2014/main" xmlns="" val="1647052619"/>
                    </a:ext>
                  </a:extLst>
                </a:gridCol>
                <a:gridCol w="497801">
                  <a:extLst>
                    <a:ext uri="{9D8B030D-6E8A-4147-A177-3AD203B41FA5}">
                      <a16:colId xmlns:a16="http://schemas.microsoft.com/office/drawing/2014/main" xmlns="" val="1983318916"/>
                    </a:ext>
                  </a:extLst>
                </a:gridCol>
                <a:gridCol w="497801">
                  <a:extLst>
                    <a:ext uri="{9D8B030D-6E8A-4147-A177-3AD203B41FA5}">
                      <a16:colId xmlns:a16="http://schemas.microsoft.com/office/drawing/2014/main" xmlns="" val="4189674827"/>
                    </a:ext>
                  </a:extLst>
                </a:gridCol>
                <a:gridCol w="497801">
                  <a:extLst>
                    <a:ext uri="{9D8B030D-6E8A-4147-A177-3AD203B41FA5}">
                      <a16:colId xmlns:a16="http://schemas.microsoft.com/office/drawing/2014/main" xmlns="" val="2587144816"/>
                    </a:ext>
                  </a:extLst>
                </a:gridCol>
                <a:gridCol w="497801">
                  <a:extLst>
                    <a:ext uri="{9D8B030D-6E8A-4147-A177-3AD203B41FA5}">
                      <a16:colId xmlns:a16="http://schemas.microsoft.com/office/drawing/2014/main" xmlns="" val="3002132646"/>
                    </a:ext>
                  </a:extLst>
                </a:gridCol>
                <a:gridCol w="497801">
                  <a:extLst>
                    <a:ext uri="{9D8B030D-6E8A-4147-A177-3AD203B41FA5}">
                      <a16:colId xmlns:a16="http://schemas.microsoft.com/office/drawing/2014/main" xmlns="" val="2202033008"/>
                    </a:ext>
                  </a:extLst>
                </a:gridCol>
                <a:gridCol w="497801">
                  <a:extLst>
                    <a:ext uri="{9D8B030D-6E8A-4147-A177-3AD203B41FA5}">
                      <a16:colId xmlns:a16="http://schemas.microsoft.com/office/drawing/2014/main" xmlns="" val="2840782487"/>
                    </a:ext>
                  </a:extLst>
                </a:gridCol>
              </a:tblGrid>
              <a:tr h="241239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3017716"/>
                  </a:ext>
                </a:extLst>
              </a:tr>
              <a:tr h="26127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Ращенко</a:t>
                      </a:r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Анастасія Вікторівна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в.о. зав. кафедри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0467176"/>
                  </a:ext>
                </a:extLst>
              </a:tr>
              <a:tr h="26127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Никитюк</a:t>
                      </a:r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Юрій Андрійович</a:t>
                      </a:r>
                    </a:p>
                  </a:txBody>
                  <a:tcPr marL="6264" marR="6264" marT="6264" marB="0" anchor="b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1232276"/>
                  </a:ext>
                </a:extLst>
              </a:tr>
              <a:tr h="26127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Данкевич</a:t>
                      </a:r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Євген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Михайлович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2075458"/>
                  </a:ext>
                </a:extLst>
              </a:tr>
              <a:tr h="27868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Горобець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Ольга Вікторівна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8763508"/>
                  </a:ext>
                </a:extLst>
              </a:tr>
              <a:tr h="21036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Климчик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Ольга Миколаївна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2207790"/>
                  </a:ext>
                </a:extLst>
              </a:tr>
              <a:tr h="2699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Лесь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Анастасія Володимирівна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5357989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Бордюг</a:t>
                      </a:r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Наталія Сергіївна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6097154"/>
                  </a:ext>
                </a:extLst>
              </a:tr>
              <a:tr h="2699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Аристархова 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Елла Олександрівна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264" marR="6264" marT="6264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69" marR="7169" marT="7169" marB="0" anchor="ctr">
                    <a:lnL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5272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3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l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лісівництва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лісових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культур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таксації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лісу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56399"/>
              </p:ext>
            </p:extLst>
          </p:nvPr>
        </p:nvGraphicFramePr>
        <p:xfrm>
          <a:off x="431537" y="926953"/>
          <a:ext cx="8280921" cy="5416032"/>
        </p:xfrm>
        <a:graphic>
          <a:graphicData uri="http://schemas.openxmlformats.org/drawingml/2006/table">
            <a:tbl>
              <a:tblPr/>
              <a:tblGrid>
                <a:gridCol w="468817">
                  <a:extLst>
                    <a:ext uri="{9D8B030D-6E8A-4147-A177-3AD203B41FA5}">
                      <a16:colId xmlns:a16="http://schemas.microsoft.com/office/drawing/2014/main" xmlns="" val="3903351395"/>
                    </a:ext>
                  </a:extLst>
                </a:gridCol>
                <a:gridCol w="2402066">
                  <a:extLst>
                    <a:ext uri="{9D8B030D-6E8A-4147-A177-3AD203B41FA5}">
                      <a16:colId xmlns:a16="http://schemas.microsoft.com/office/drawing/2014/main" xmlns="" val="2696268276"/>
                    </a:ext>
                  </a:extLst>
                </a:gridCol>
                <a:gridCol w="1097039">
                  <a:extLst>
                    <a:ext uri="{9D8B030D-6E8A-4147-A177-3AD203B41FA5}">
                      <a16:colId xmlns:a16="http://schemas.microsoft.com/office/drawing/2014/main" xmlns="" val="731907528"/>
                    </a:ext>
                  </a:extLst>
                </a:gridCol>
                <a:gridCol w="612030">
                  <a:extLst>
                    <a:ext uri="{9D8B030D-6E8A-4147-A177-3AD203B41FA5}">
                      <a16:colId xmlns:a16="http://schemas.microsoft.com/office/drawing/2014/main" xmlns="" val="1738718861"/>
                    </a:ext>
                  </a:extLst>
                </a:gridCol>
                <a:gridCol w="555145">
                  <a:extLst>
                    <a:ext uri="{9D8B030D-6E8A-4147-A177-3AD203B41FA5}">
                      <a16:colId xmlns:a16="http://schemas.microsoft.com/office/drawing/2014/main" xmlns="" val="3538795683"/>
                    </a:ext>
                  </a:extLst>
                </a:gridCol>
                <a:gridCol w="462621">
                  <a:extLst>
                    <a:ext uri="{9D8B030D-6E8A-4147-A177-3AD203B41FA5}">
                      <a16:colId xmlns:a16="http://schemas.microsoft.com/office/drawing/2014/main" xmlns="" val="206053995"/>
                    </a:ext>
                  </a:extLst>
                </a:gridCol>
                <a:gridCol w="647670">
                  <a:extLst>
                    <a:ext uri="{9D8B030D-6E8A-4147-A177-3AD203B41FA5}">
                      <a16:colId xmlns:a16="http://schemas.microsoft.com/office/drawing/2014/main" xmlns="" val="2934591469"/>
                    </a:ext>
                  </a:extLst>
                </a:gridCol>
                <a:gridCol w="647670">
                  <a:extLst>
                    <a:ext uri="{9D8B030D-6E8A-4147-A177-3AD203B41FA5}">
                      <a16:colId xmlns:a16="http://schemas.microsoft.com/office/drawing/2014/main" xmlns="" val="4195980495"/>
                    </a:ext>
                  </a:extLst>
                </a:gridCol>
                <a:gridCol w="555145">
                  <a:extLst>
                    <a:ext uri="{9D8B030D-6E8A-4147-A177-3AD203B41FA5}">
                      <a16:colId xmlns:a16="http://schemas.microsoft.com/office/drawing/2014/main" xmlns="" val="1321580882"/>
                    </a:ext>
                  </a:extLst>
                </a:gridCol>
                <a:gridCol w="832718">
                  <a:extLst>
                    <a:ext uri="{9D8B030D-6E8A-4147-A177-3AD203B41FA5}">
                      <a16:colId xmlns:a16="http://schemas.microsoft.com/office/drawing/2014/main" xmlns="" val="1211614522"/>
                    </a:ext>
                  </a:extLst>
                </a:gridCol>
              </a:tblGrid>
              <a:tr h="20518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701876"/>
                  </a:ext>
                </a:extLst>
              </a:tr>
              <a:tr h="40985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Сірук Юрій Вікторович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1728547"/>
                  </a:ext>
                </a:extLst>
              </a:tr>
              <a:tr h="40607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Вишневський Анатолій Васильович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058882"/>
                  </a:ext>
                </a:extLst>
              </a:tr>
              <a:tr h="41469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Марков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Федір Федорович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4880803"/>
                  </a:ext>
                </a:extLst>
              </a:tr>
              <a:tr h="40607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Мостепанюк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Володимир Андрійович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8141540"/>
                  </a:ext>
                </a:extLst>
              </a:tr>
              <a:tr h="39123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Поліщук Олег Євгенійович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1539484"/>
                  </a:ext>
                </a:extLst>
              </a:tr>
              <a:tr h="3896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Турко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Василь Миколайович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декан 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376463"/>
                  </a:ext>
                </a:extLst>
              </a:tr>
              <a:tr h="40607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89" marR="6989" marT="6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Климчук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Олександр Олександрович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167791"/>
                  </a:ext>
                </a:extLst>
              </a:tr>
              <a:tr h="4146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989" marR="6989" marT="69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Тичина Леонід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Констянтинович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9" marR="6989" marT="6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9502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8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кафедри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біології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захисту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лісу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67596"/>
              </p:ext>
            </p:extLst>
          </p:nvPr>
        </p:nvGraphicFramePr>
        <p:xfrm>
          <a:off x="539550" y="1052735"/>
          <a:ext cx="8280922" cy="5485110"/>
        </p:xfrm>
        <a:graphic>
          <a:graphicData uri="http://schemas.openxmlformats.org/drawingml/2006/table">
            <a:tbl>
              <a:tblPr/>
              <a:tblGrid>
                <a:gridCol w="398533">
                  <a:extLst>
                    <a:ext uri="{9D8B030D-6E8A-4147-A177-3AD203B41FA5}">
                      <a16:colId xmlns:a16="http://schemas.microsoft.com/office/drawing/2014/main" xmlns="" val="1684699791"/>
                    </a:ext>
                  </a:extLst>
                </a:gridCol>
                <a:gridCol w="2401800">
                  <a:extLst>
                    <a:ext uri="{9D8B030D-6E8A-4147-A177-3AD203B41FA5}">
                      <a16:colId xmlns:a16="http://schemas.microsoft.com/office/drawing/2014/main" xmlns="" val="3668791522"/>
                    </a:ext>
                  </a:extLst>
                </a:gridCol>
                <a:gridCol w="933445">
                  <a:extLst>
                    <a:ext uri="{9D8B030D-6E8A-4147-A177-3AD203B41FA5}">
                      <a16:colId xmlns:a16="http://schemas.microsoft.com/office/drawing/2014/main" xmlns="" val="1962370671"/>
                    </a:ext>
                  </a:extLst>
                </a:gridCol>
                <a:gridCol w="649592">
                  <a:extLst>
                    <a:ext uri="{9D8B030D-6E8A-4147-A177-3AD203B41FA5}">
                      <a16:colId xmlns:a16="http://schemas.microsoft.com/office/drawing/2014/main" xmlns="" val="2763288356"/>
                    </a:ext>
                  </a:extLst>
                </a:gridCol>
                <a:gridCol w="649592">
                  <a:extLst>
                    <a:ext uri="{9D8B030D-6E8A-4147-A177-3AD203B41FA5}">
                      <a16:colId xmlns:a16="http://schemas.microsoft.com/office/drawing/2014/main" xmlns="" val="1090868166"/>
                    </a:ext>
                  </a:extLst>
                </a:gridCol>
                <a:gridCol w="649592">
                  <a:extLst>
                    <a:ext uri="{9D8B030D-6E8A-4147-A177-3AD203B41FA5}">
                      <a16:colId xmlns:a16="http://schemas.microsoft.com/office/drawing/2014/main" xmlns="" val="2936325230"/>
                    </a:ext>
                  </a:extLst>
                </a:gridCol>
                <a:gridCol w="649592">
                  <a:extLst>
                    <a:ext uri="{9D8B030D-6E8A-4147-A177-3AD203B41FA5}">
                      <a16:colId xmlns:a16="http://schemas.microsoft.com/office/drawing/2014/main" xmlns="" val="1714170691"/>
                    </a:ext>
                  </a:extLst>
                </a:gridCol>
                <a:gridCol w="649592">
                  <a:extLst>
                    <a:ext uri="{9D8B030D-6E8A-4147-A177-3AD203B41FA5}">
                      <a16:colId xmlns:a16="http://schemas.microsoft.com/office/drawing/2014/main" xmlns="" val="1864967215"/>
                    </a:ext>
                  </a:extLst>
                </a:gridCol>
                <a:gridCol w="649592">
                  <a:extLst>
                    <a:ext uri="{9D8B030D-6E8A-4147-A177-3AD203B41FA5}">
                      <a16:colId xmlns:a16="http://schemas.microsoft.com/office/drawing/2014/main" xmlns="" val="403374538"/>
                    </a:ext>
                  </a:extLst>
                </a:gridCol>
                <a:gridCol w="649592">
                  <a:extLst>
                    <a:ext uri="{9D8B030D-6E8A-4147-A177-3AD203B41FA5}">
                      <a16:colId xmlns:a16="http://schemas.microsoft.com/office/drawing/2014/main" xmlns="" val="1145715199"/>
                    </a:ext>
                  </a:extLst>
                </a:gridCol>
              </a:tblGrid>
              <a:tr h="158417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4981840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Житова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Олена Петрівна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5580478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Романчук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Людмила Донатівна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2346239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Федонюк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Тетяна Павлівна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0403021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Андрєєва Олена Юріївна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4069186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Ковтун Тетяна Ігорівна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8575504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Пазич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Віктор Миколайович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1575675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Мороз Віра Василівна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9679112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Бездітко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Людмила Володимирівна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1681450"/>
                  </a:ext>
                </a:extLst>
              </a:tr>
              <a:tr h="4334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Швець Марина Василівна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717" marR="6717" marT="6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5958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6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0"/>
            <a:ext cx="846093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експлуатації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лісових ресурсів та деревообробних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технологій, 2020 р.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37839"/>
              </p:ext>
            </p:extLst>
          </p:nvPr>
        </p:nvGraphicFramePr>
        <p:xfrm>
          <a:off x="539553" y="836712"/>
          <a:ext cx="8172904" cy="4952652"/>
        </p:xfrm>
        <a:graphic>
          <a:graphicData uri="http://schemas.openxmlformats.org/drawingml/2006/table">
            <a:tbl>
              <a:tblPr/>
              <a:tblGrid>
                <a:gridCol w="448593">
                  <a:extLst>
                    <a:ext uri="{9D8B030D-6E8A-4147-A177-3AD203B41FA5}">
                      <a16:colId xmlns:a16="http://schemas.microsoft.com/office/drawing/2014/main" xmlns="" val="2289572788"/>
                    </a:ext>
                  </a:extLst>
                </a:gridCol>
                <a:gridCol w="2512125">
                  <a:extLst>
                    <a:ext uri="{9D8B030D-6E8A-4147-A177-3AD203B41FA5}">
                      <a16:colId xmlns:a16="http://schemas.microsoft.com/office/drawing/2014/main" xmlns="" val="1653063022"/>
                    </a:ext>
                  </a:extLst>
                </a:gridCol>
                <a:gridCol w="1160831">
                  <a:extLst>
                    <a:ext uri="{9D8B030D-6E8A-4147-A177-3AD203B41FA5}">
                      <a16:colId xmlns:a16="http://schemas.microsoft.com/office/drawing/2014/main" xmlns="" val="1096503960"/>
                    </a:ext>
                  </a:extLst>
                </a:gridCol>
                <a:gridCol w="578765">
                  <a:extLst>
                    <a:ext uri="{9D8B030D-6E8A-4147-A177-3AD203B41FA5}">
                      <a16:colId xmlns:a16="http://schemas.microsoft.com/office/drawing/2014/main" xmlns="" val="2407878829"/>
                    </a:ext>
                  </a:extLst>
                </a:gridCol>
                <a:gridCol w="578765">
                  <a:extLst>
                    <a:ext uri="{9D8B030D-6E8A-4147-A177-3AD203B41FA5}">
                      <a16:colId xmlns:a16="http://schemas.microsoft.com/office/drawing/2014/main" xmlns="" val="144003789"/>
                    </a:ext>
                  </a:extLst>
                </a:gridCol>
                <a:gridCol w="578765">
                  <a:extLst>
                    <a:ext uri="{9D8B030D-6E8A-4147-A177-3AD203B41FA5}">
                      <a16:colId xmlns:a16="http://schemas.microsoft.com/office/drawing/2014/main" xmlns="" val="863414802"/>
                    </a:ext>
                  </a:extLst>
                </a:gridCol>
                <a:gridCol w="578765">
                  <a:extLst>
                    <a:ext uri="{9D8B030D-6E8A-4147-A177-3AD203B41FA5}">
                      <a16:colId xmlns:a16="http://schemas.microsoft.com/office/drawing/2014/main" xmlns="" val="2565261849"/>
                    </a:ext>
                  </a:extLst>
                </a:gridCol>
                <a:gridCol w="578765">
                  <a:extLst>
                    <a:ext uri="{9D8B030D-6E8A-4147-A177-3AD203B41FA5}">
                      <a16:colId xmlns:a16="http://schemas.microsoft.com/office/drawing/2014/main" xmlns="" val="2944453394"/>
                    </a:ext>
                  </a:extLst>
                </a:gridCol>
                <a:gridCol w="578765">
                  <a:extLst>
                    <a:ext uri="{9D8B030D-6E8A-4147-A177-3AD203B41FA5}">
                      <a16:colId xmlns:a16="http://schemas.microsoft.com/office/drawing/2014/main" xmlns="" val="1867069860"/>
                    </a:ext>
                  </a:extLst>
                </a:gridCol>
                <a:gridCol w="578765">
                  <a:extLst>
                    <a:ext uri="{9D8B030D-6E8A-4147-A177-3AD203B41FA5}">
                      <a16:colId xmlns:a16="http://schemas.microsoft.com/office/drawing/2014/main" xmlns="" val="1450108519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9109438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Кратюк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Олександр Леонідович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зав.кафедри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3820743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Рибак Василь Оксентійович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професор 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5673491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Власюк Володимир Павлович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2600368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Зимароєва Анастасія Анатоліївна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7175395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Іванюк Тетяна Миколаївна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6482404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Кульман Сергій Миколайович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9019106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Бойко Людмила Миколаївна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6022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2232" y="2600908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Факультет економіки та менеджменту </a:t>
            </a:r>
          </a:p>
        </p:txBody>
      </p:sp>
    </p:spTree>
    <p:extLst>
      <p:ext uri="{BB962C8B-B14F-4D97-AF65-F5344CB8AC3E}">
        <p14:creationId xmlns:p14="http://schemas.microsoft.com/office/powerpoint/2010/main" val="35882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економіки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підприємництва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13415"/>
              </p:ext>
            </p:extLst>
          </p:nvPr>
        </p:nvGraphicFramePr>
        <p:xfrm>
          <a:off x="539550" y="888911"/>
          <a:ext cx="8172908" cy="5141775"/>
        </p:xfrm>
        <a:graphic>
          <a:graphicData uri="http://schemas.openxmlformats.org/drawingml/2006/table">
            <a:tbl>
              <a:tblPr/>
              <a:tblGrid>
                <a:gridCol w="466825">
                  <a:extLst>
                    <a:ext uri="{9D8B030D-6E8A-4147-A177-3AD203B41FA5}">
                      <a16:colId xmlns:a16="http://schemas.microsoft.com/office/drawing/2014/main" xmlns="" val="1492793398"/>
                    </a:ext>
                  </a:extLst>
                </a:gridCol>
                <a:gridCol w="2269481">
                  <a:extLst>
                    <a:ext uri="{9D8B030D-6E8A-4147-A177-3AD203B41FA5}">
                      <a16:colId xmlns:a16="http://schemas.microsoft.com/office/drawing/2014/main" xmlns="" val="379875816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4294061534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xmlns="" val="840419408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xmlns="" val="1063950280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xmlns="" val="576027706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xmlns="" val="405158443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xmlns="" val="2346657242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xmlns="" val="198018596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xmlns="" val="497731388"/>
                    </a:ext>
                  </a:extLst>
                </a:gridCol>
              </a:tblGrid>
              <a:tr h="189201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12971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Ткачук Василь Іванович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 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297474"/>
                  </a:ext>
                </a:extLst>
              </a:tr>
              <a:tr h="4323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Бугайчук Віта Віталіївна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2677893"/>
                  </a:ext>
                </a:extLst>
              </a:tr>
              <a:tr h="4323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Грабчук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Інна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Францівна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6810815"/>
                  </a:ext>
                </a:extLst>
              </a:tr>
              <a:tr h="4323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Кравчук Наталія Іванівна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9869195"/>
                  </a:ext>
                </a:extLst>
              </a:tr>
              <a:tr h="51176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Ходаківський Володимир Миколайович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9543914"/>
                  </a:ext>
                </a:extLst>
              </a:tr>
              <a:tr h="4323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Яремова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Марина Іванівна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1633082"/>
                  </a:ext>
                </a:extLst>
              </a:tr>
              <a:tr h="4323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Кільніцька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Олена Сергіївна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8758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3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інноваційного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підприємництва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інвестиційної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діяльності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27020"/>
              </p:ext>
            </p:extLst>
          </p:nvPr>
        </p:nvGraphicFramePr>
        <p:xfrm>
          <a:off x="431536" y="908719"/>
          <a:ext cx="8028895" cy="5563554"/>
        </p:xfrm>
        <a:graphic>
          <a:graphicData uri="http://schemas.openxmlformats.org/drawingml/2006/table">
            <a:tbl>
              <a:tblPr/>
              <a:tblGrid>
                <a:gridCol w="580607">
                  <a:extLst>
                    <a:ext uri="{9D8B030D-6E8A-4147-A177-3AD203B41FA5}">
                      <a16:colId xmlns:a16="http://schemas.microsoft.com/office/drawing/2014/main" xmlns="" val="3837801306"/>
                    </a:ext>
                  </a:extLst>
                </a:gridCol>
                <a:gridCol w="2143775">
                  <a:extLst>
                    <a:ext uri="{9D8B030D-6E8A-4147-A177-3AD203B41FA5}">
                      <a16:colId xmlns:a16="http://schemas.microsoft.com/office/drawing/2014/main" xmlns="" val="4266431757"/>
                    </a:ext>
                  </a:extLst>
                </a:gridCol>
                <a:gridCol w="1071888">
                  <a:extLst>
                    <a:ext uri="{9D8B030D-6E8A-4147-A177-3AD203B41FA5}">
                      <a16:colId xmlns:a16="http://schemas.microsoft.com/office/drawing/2014/main" xmlns="" val="2659676270"/>
                    </a:ext>
                  </a:extLst>
                </a:gridCol>
                <a:gridCol w="625268">
                  <a:extLst>
                    <a:ext uri="{9D8B030D-6E8A-4147-A177-3AD203B41FA5}">
                      <a16:colId xmlns:a16="http://schemas.microsoft.com/office/drawing/2014/main" xmlns="" val="3924459333"/>
                    </a:ext>
                  </a:extLst>
                </a:gridCol>
                <a:gridCol w="535944">
                  <a:extLst>
                    <a:ext uri="{9D8B030D-6E8A-4147-A177-3AD203B41FA5}">
                      <a16:colId xmlns:a16="http://schemas.microsoft.com/office/drawing/2014/main" xmlns="" val="3569762381"/>
                    </a:ext>
                  </a:extLst>
                </a:gridCol>
                <a:gridCol w="535944">
                  <a:extLst>
                    <a:ext uri="{9D8B030D-6E8A-4147-A177-3AD203B41FA5}">
                      <a16:colId xmlns:a16="http://schemas.microsoft.com/office/drawing/2014/main" xmlns="" val="4213673235"/>
                    </a:ext>
                  </a:extLst>
                </a:gridCol>
                <a:gridCol w="625268">
                  <a:extLst>
                    <a:ext uri="{9D8B030D-6E8A-4147-A177-3AD203B41FA5}">
                      <a16:colId xmlns:a16="http://schemas.microsoft.com/office/drawing/2014/main" xmlns="" val="395718789"/>
                    </a:ext>
                  </a:extLst>
                </a:gridCol>
                <a:gridCol w="659997">
                  <a:extLst>
                    <a:ext uri="{9D8B030D-6E8A-4147-A177-3AD203B41FA5}">
                      <a16:colId xmlns:a16="http://schemas.microsoft.com/office/drawing/2014/main" xmlns="" val="1064748438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xmlns="" val="4178759437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xmlns="" val="2026797130"/>
                    </a:ext>
                  </a:extLst>
                </a:gridCol>
              </a:tblGrid>
              <a:tr h="178521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3138499"/>
                  </a:ext>
                </a:extLst>
              </a:tr>
              <a:tr h="38165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Швець Тетяна Василівна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1941291"/>
                  </a:ext>
                </a:extLst>
              </a:tr>
              <a:tr h="38165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Скидан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Олег Васильович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473092"/>
                  </a:ext>
                </a:extLst>
              </a:tr>
              <a:tr h="3816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Валінкевич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Наталія Василівна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професор 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0937323"/>
                  </a:ext>
                </a:extLst>
              </a:tr>
              <a:tr h="414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Левківська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Лариса Миколаївна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4246956"/>
                  </a:ext>
                </a:extLst>
              </a:tr>
              <a:tr h="478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Мартинюк Михайло Анатолійович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2805807"/>
                  </a:ext>
                </a:extLst>
              </a:tr>
              <a:tr h="40976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Булуй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Олексій Григорович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6533316"/>
                  </a:ext>
                </a:extLst>
              </a:tr>
              <a:tr h="41417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Плотнікова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Марія Федорівна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5516806"/>
                  </a:ext>
                </a:extLst>
              </a:tr>
              <a:tr h="33669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42" marR="7642" marT="7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Овдіюк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Олена Миколаївна</a:t>
                      </a:r>
                    </a:p>
                  </a:txBody>
                  <a:tcPr marL="7642" marR="7642" marT="7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510614"/>
                  </a:ext>
                </a:extLst>
              </a:tr>
              <a:tr h="336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Кухарець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Валентина Володимирівна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42" marR="7642" marT="7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47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0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60495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іноземних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363189"/>
              </p:ext>
            </p:extLst>
          </p:nvPr>
        </p:nvGraphicFramePr>
        <p:xfrm>
          <a:off x="431540" y="620689"/>
          <a:ext cx="8604957" cy="5904654"/>
        </p:xfrm>
        <a:graphic>
          <a:graphicData uri="http://schemas.openxmlformats.org/drawingml/2006/table">
            <a:tbl>
              <a:tblPr/>
              <a:tblGrid>
                <a:gridCol w="396044">
                  <a:extLst>
                    <a:ext uri="{9D8B030D-6E8A-4147-A177-3AD203B41FA5}">
                      <a16:colId xmlns:a16="http://schemas.microsoft.com/office/drawing/2014/main" xmlns="" val="142911016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330790631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847813075"/>
                    </a:ext>
                  </a:extLst>
                </a:gridCol>
                <a:gridCol w="658359">
                  <a:extLst>
                    <a:ext uri="{9D8B030D-6E8A-4147-A177-3AD203B41FA5}">
                      <a16:colId xmlns:a16="http://schemas.microsoft.com/office/drawing/2014/main" xmlns="" val="2620310733"/>
                    </a:ext>
                  </a:extLst>
                </a:gridCol>
                <a:gridCol w="493769">
                  <a:extLst>
                    <a:ext uri="{9D8B030D-6E8A-4147-A177-3AD203B41FA5}">
                      <a16:colId xmlns:a16="http://schemas.microsoft.com/office/drawing/2014/main" xmlns="" val="276873152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106042527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975045533"/>
                    </a:ext>
                  </a:extLst>
                </a:gridCol>
                <a:gridCol w="843523">
                  <a:extLst>
                    <a:ext uri="{9D8B030D-6E8A-4147-A177-3AD203B41FA5}">
                      <a16:colId xmlns:a16="http://schemas.microsoft.com/office/drawing/2014/main" xmlns="" val="1615636632"/>
                    </a:ext>
                  </a:extLst>
                </a:gridCol>
                <a:gridCol w="658359">
                  <a:extLst>
                    <a:ext uri="{9D8B030D-6E8A-4147-A177-3AD203B41FA5}">
                      <a16:colId xmlns:a16="http://schemas.microsoft.com/office/drawing/2014/main" xmlns="" val="833923320"/>
                    </a:ext>
                  </a:extLst>
                </a:gridCol>
                <a:gridCol w="658359">
                  <a:extLst>
                    <a:ext uri="{9D8B030D-6E8A-4147-A177-3AD203B41FA5}">
                      <a16:colId xmlns:a16="http://schemas.microsoft.com/office/drawing/2014/main" xmlns="" val="1472059540"/>
                    </a:ext>
                  </a:extLst>
                </a:gridCol>
              </a:tblGrid>
              <a:tr h="13138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8353903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Хант Галина Олександрівна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кафедри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0891635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Климова Катерина Янівна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8391653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Ковальова Тетяна </a:t>
                      </a:r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Павлівна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641647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Соловйова Лариса Федорівна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2729532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Мосейчук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Олександр Михайлович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9494216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Кубрак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Сніжана Василівна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8935096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Усова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Асмукович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Ірина </a:t>
                      </a:r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Ваилівна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0466928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Бурмакіна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Наталія Сергіївна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2592417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Рябчук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Ольга Валеріївна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6953577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Лесь  Тетяна Василівна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759313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Лихошвед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Наталія Володимирівна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935773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Мороз Маргарита Василівна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685206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Плечко</a:t>
                      </a:r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Антоніна Андріївна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 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0051252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Разумна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Карина Андріївна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9251602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Куриленко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Данна Володимирівна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0929077"/>
                  </a:ext>
                </a:extLst>
              </a:tr>
              <a:tr h="28692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67" marR="4067" marT="4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Сіваєва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Ольга Сергіївна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558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6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аркетингу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82581"/>
              </p:ext>
            </p:extLst>
          </p:nvPr>
        </p:nvGraphicFramePr>
        <p:xfrm>
          <a:off x="539546" y="908720"/>
          <a:ext cx="8172913" cy="5173886"/>
        </p:xfrm>
        <a:graphic>
          <a:graphicData uri="http://schemas.openxmlformats.org/drawingml/2006/table">
            <a:tbl>
              <a:tblPr/>
              <a:tblGrid>
                <a:gridCol w="424176">
                  <a:extLst>
                    <a:ext uri="{9D8B030D-6E8A-4147-A177-3AD203B41FA5}">
                      <a16:colId xmlns:a16="http://schemas.microsoft.com/office/drawing/2014/main" xmlns="" val="3880715573"/>
                    </a:ext>
                  </a:extLst>
                </a:gridCol>
                <a:gridCol w="2384142">
                  <a:extLst>
                    <a:ext uri="{9D8B030D-6E8A-4147-A177-3AD203B41FA5}">
                      <a16:colId xmlns:a16="http://schemas.microsoft.com/office/drawing/2014/main" xmlns="" val="246617802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54784207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2226057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25212421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51780654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66913614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561079127"/>
                    </a:ext>
                  </a:extLst>
                </a:gridCol>
                <a:gridCol w="585515">
                  <a:extLst>
                    <a:ext uri="{9D8B030D-6E8A-4147-A177-3AD203B41FA5}">
                      <a16:colId xmlns:a16="http://schemas.microsoft.com/office/drawing/2014/main" xmlns="" val="2559711346"/>
                    </a:ext>
                  </a:extLst>
                </a:gridCol>
                <a:gridCol w="746632">
                  <a:extLst>
                    <a:ext uri="{9D8B030D-6E8A-4147-A177-3AD203B41FA5}">
                      <a16:colId xmlns:a16="http://schemas.microsoft.com/office/drawing/2014/main" xmlns="" val="775287840"/>
                    </a:ext>
                  </a:extLst>
                </a:gridCol>
              </a:tblGrid>
              <a:tr h="160427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6476066"/>
                  </a:ext>
                </a:extLst>
              </a:tr>
              <a:tr h="509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Зіновчук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Віталій Володимирович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 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4158565"/>
                  </a:ext>
                </a:extLst>
              </a:tr>
              <a:tr h="509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Буднік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Ольга Миколаївна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4425474"/>
                  </a:ext>
                </a:extLst>
              </a:tr>
              <a:tr h="509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Власенко Олена Павлівна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9758858"/>
                  </a:ext>
                </a:extLst>
              </a:tr>
              <a:tr h="509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Степаненко Наталія Іванівна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1855623"/>
                  </a:ext>
                </a:extLst>
              </a:tr>
              <a:tr h="509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Тарасович Людмила Валеріївна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7382632"/>
                  </a:ext>
                </a:extLst>
              </a:tr>
              <a:tr h="509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Циганок Володимир Миколайович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1497063"/>
                  </a:ext>
                </a:extLst>
              </a:tr>
              <a:tr h="509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Волкова Інна Михайлівна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7444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5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3381"/>
            <a:ext cx="8229600" cy="764704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Ботанічний сад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379" y="764704"/>
            <a:ext cx="394158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 Ботанічного саду впродовж 2018-2019 років реалізувався проєкт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«Поліпшення технічного стану та благоустрій водойм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 Ботанічного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саду: реконструкція»,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що з обласного бюджету було виділено 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Завдяки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 здійснено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очистку дна чотирьох озер від мулу, сформовано та укріплено береги, споруджено тераси біля водойм, встановлено огороджувальні сітки, альтанки, лавки та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тротуарну плитку загальною площею близько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м²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році розпочалась реконструкція партерної частини Ботанічного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що було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виділено та освоєно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 проєкт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встановлення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відео-спостереження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огорожі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 усієї території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Ботанічного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саду, на реалізацію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 з обласного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у січні 2021 року виділено кошти 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сумі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2163,7 тис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84" y="476672"/>
            <a:ext cx="3795631" cy="3000759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83" y="3642415"/>
            <a:ext cx="3795631" cy="2966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41" y="18101"/>
            <a:ext cx="1184562" cy="9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0"/>
            <a:ext cx="842493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менеджменту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організацій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адміністрування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М.П.Поліщука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260307"/>
              </p:ext>
            </p:extLst>
          </p:nvPr>
        </p:nvGraphicFramePr>
        <p:xfrm>
          <a:off x="323528" y="980729"/>
          <a:ext cx="8496944" cy="5348706"/>
        </p:xfrm>
        <a:graphic>
          <a:graphicData uri="http://schemas.openxmlformats.org/drawingml/2006/table">
            <a:tbl>
              <a:tblPr/>
              <a:tblGrid>
                <a:gridCol w="385807">
                  <a:extLst>
                    <a:ext uri="{9D8B030D-6E8A-4147-A177-3AD203B41FA5}">
                      <a16:colId xmlns:a16="http://schemas.microsoft.com/office/drawing/2014/main" xmlns="" val="90903001"/>
                    </a:ext>
                  </a:extLst>
                </a:gridCol>
                <a:gridCol w="2782545">
                  <a:extLst>
                    <a:ext uri="{9D8B030D-6E8A-4147-A177-3AD203B41FA5}">
                      <a16:colId xmlns:a16="http://schemas.microsoft.com/office/drawing/2014/main" xmlns="" val="2893366375"/>
                    </a:ext>
                  </a:extLst>
                </a:gridCol>
                <a:gridCol w="1288305">
                  <a:extLst>
                    <a:ext uri="{9D8B030D-6E8A-4147-A177-3AD203B41FA5}">
                      <a16:colId xmlns:a16="http://schemas.microsoft.com/office/drawing/2014/main" xmlns="" val="2758552032"/>
                    </a:ext>
                  </a:extLst>
                </a:gridCol>
                <a:gridCol w="623932">
                  <a:extLst>
                    <a:ext uri="{9D8B030D-6E8A-4147-A177-3AD203B41FA5}">
                      <a16:colId xmlns:a16="http://schemas.microsoft.com/office/drawing/2014/main" xmlns="" val="2062949453"/>
                    </a:ext>
                  </a:extLst>
                </a:gridCol>
                <a:gridCol w="534800">
                  <a:extLst>
                    <a:ext uri="{9D8B030D-6E8A-4147-A177-3AD203B41FA5}">
                      <a16:colId xmlns:a16="http://schemas.microsoft.com/office/drawing/2014/main" xmlns="" val="962317731"/>
                    </a:ext>
                  </a:extLst>
                </a:gridCol>
                <a:gridCol w="445667">
                  <a:extLst>
                    <a:ext uri="{9D8B030D-6E8A-4147-A177-3AD203B41FA5}">
                      <a16:colId xmlns:a16="http://schemas.microsoft.com/office/drawing/2014/main" xmlns="" val="4170314983"/>
                    </a:ext>
                  </a:extLst>
                </a:gridCol>
                <a:gridCol w="534800">
                  <a:extLst>
                    <a:ext uri="{9D8B030D-6E8A-4147-A177-3AD203B41FA5}">
                      <a16:colId xmlns:a16="http://schemas.microsoft.com/office/drawing/2014/main" xmlns="" val="3904519270"/>
                    </a:ext>
                  </a:extLst>
                </a:gridCol>
                <a:gridCol w="623932">
                  <a:extLst>
                    <a:ext uri="{9D8B030D-6E8A-4147-A177-3AD203B41FA5}">
                      <a16:colId xmlns:a16="http://schemas.microsoft.com/office/drawing/2014/main" xmlns="" val="1890254853"/>
                    </a:ext>
                  </a:extLst>
                </a:gridCol>
                <a:gridCol w="623932">
                  <a:extLst>
                    <a:ext uri="{9D8B030D-6E8A-4147-A177-3AD203B41FA5}">
                      <a16:colId xmlns:a16="http://schemas.microsoft.com/office/drawing/2014/main" xmlns="" val="2782465800"/>
                    </a:ext>
                  </a:extLst>
                </a:gridCol>
                <a:gridCol w="653224">
                  <a:extLst>
                    <a:ext uri="{9D8B030D-6E8A-4147-A177-3AD203B41FA5}">
                      <a16:colId xmlns:a16="http://schemas.microsoft.com/office/drawing/2014/main" xmlns="" val="3660259830"/>
                    </a:ext>
                  </a:extLst>
                </a:gridCol>
              </a:tblGrid>
              <a:tr h="175782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5205759"/>
                  </a:ext>
                </a:extLst>
              </a:tr>
              <a:tr h="4222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Кравчук Ірина Ігорівна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1474077"/>
                  </a:ext>
                </a:extLst>
              </a:tr>
              <a:tr h="4222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Опалов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Олександр Анатолійович  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6430199"/>
                  </a:ext>
                </a:extLst>
              </a:tr>
              <a:tr h="270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Зелінська Антоніна Михайлівна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9167689"/>
                  </a:ext>
                </a:extLst>
              </a:tr>
              <a:tr h="284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Копитова Ірина Володимирівна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9745791"/>
                  </a:ext>
                </a:extLst>
              </a:tr>
              <a:tr h="4262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Орликовський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Микола Олександрович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162353"/>
                  </a:ext>
                </a:extLst>
              </a:tr>
              <a:tr h="284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Присяжнюк Оксана Федорівна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448951"/>
                  </a:ext>
                </a:extLst>
              </a:tr>
              <a:tr h="312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Бездітко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Олена Євгеніївна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викладач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475372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Місевич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Микола Анатолійович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710282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Пивовар Алла Миколаївна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викладач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6701199"/>
                  </a:ext>
                </a:extLst>
              </a:tr>
              <a:tr h="42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Лавриненко Світлана Олександрівна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викладач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4209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4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16632"/>
            <a:ext cx="8568953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міжнародних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економічних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відносин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європейської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інтеграції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530161"/>
              </p:ext>
            </p:extLst>
          </p:nvPr>
        </p:nvGraphicFramePr>
        <p:xfrm>
          <a:off x="431540" y="908723"/>
          <a:ext cx="8316923" cy="5467132"/>
        </p:xfrm>
        <a:graphic>
          <a:graphicData uri="http://schemas.openxmlformats.org/drawingml/2006/table">
            <a:tbl>
              <a:tblPr/>
              <a:tblGrid>
                <a:gridCol w="375957">
                  <a:extLst>
                    <a:ext uri="{9D8B030D-6E8A-4147-A177-3AD203B41FA5}">
                      <a16:colId xmlns:a16="http://schemas.microsoft.com/office/drawing/2014/main" xmlns="" val="2839255370"/>
                    </a:ext>
                  </a:extLst>
                </a:gridCol>
                <a:gridCol w="1964303">
                  <a:extLst>
                    <a:ext uri="{9D8B030D-6E8A-4147-A177-3AD203B41FA5}">
                      <a16:colId xmlns:a16="http://schemas.microsoft.com/office/drawing/2014/main" xmlns="" val="424253101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17580935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76867596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6668644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46162072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55599517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91291502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462694278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1812970180"/>
                    </a:ext>
                  </a:extLst>
                </a:gridCol>
              </a:tblGrid>
              <a:tr h="141213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522195"/>
                  </a:ext>
                </a:extLst>
              </a:tr>
              <a:tr h="4265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Зінчук Тетяна Олексіївна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 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4252035"/>
                  </a:ext>
                </a:extLst>
              </a:tr>
              <a:tr h="426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Данкевич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Віталій Євгенович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4266045"/>
                  </a:ext>
                </a:extLst>
              </a:tr>
              <a:tr h="4324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Горбачова Ірина Володимирівна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9926777"/>
                  </a:ext>
                </a:extLst>
              </a:tr>
              <a:tr h="426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Куцмус Наталія Миколаївна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7419952"/>
                  </a:ext>
                </a:extLst>
              </a:tr>
              <a:tr h="426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Пивовар Петро Вікторович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7210010"/>
                  </a:ext>
                </a:extLst>
              </a:tr>
              <a:tr h="426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Прокопчук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Оксана Андріївна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5467256"/>
                  </a:ext>
                </a:extLst>
              </a:tr>
              <a:tr h="523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Ковальчук Олександр Дмитрович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5736742"/>
                  </a:ext>
                </a:extLst>
              </a:tr>
              <a:tr h="513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Степура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Максим Олександрович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8032607"/>
                  </a:ext>
                </a:extLst>
              </a:tr>
              <a:tr h="4265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Тетяна Вікторівна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6277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1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4" y="0"/>
            <a:ext cx="885698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туризму,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360819"/>
              </p:ext>
            </p:extLst>
          </p:nvPr>
        </p:nvGraphicFramePr>
        <p:xfrm>
          <a:off x="539552" y="764704"/>
          <a:ext cx="8136904" cy="5521160"/>
        </p:xfrm>
        <a:graphic>
          <a:graphicData uri="http://schemas.openxmlformats.org/drawingml/2006/table">
            <a:tbl>
              <a:tblPr/>
              <a:tblGrid>
                <a:gridCol w="426684">
                  <a:extLst>
                    <a:ext uri="{9D8B030D-6E8A-4147-A177-3AD203B41FA5}">
                      <a16:colId xmlns:a16="http://schemas.microsoft.com/office/drawing/2014/main" xmlns="" val="1048576829"/>
                    </a:ext>
                  </a:extLst>
                </a:gridCol>
                <a:gridCol w="1887718">
                  <a:extLst>
                    <a:ext uri="{9D8B030D-6E8A-4147-A177-3AD203B41FA5}">
                      <a16:colId xmlns:a16="http://schemas.microsoft.com/office/drawing/2014/main" xmlns="" val="1607939178"/>
                    </a:ext>
                  </a:extLst>
                </a:gridCol>
                <a:gridCol w="1068186">
                  <a:extLst>
                    <a:ext uri="{9D8B030D-6E8A-4147-A177-3AD203B41FA5}">
                      <a16:colId xmlns:a16="http://schemas.microsoft.com/office/drawing/2014/main" xmlns="" val="2565709580"/>
                    </a:ext>
                  </a:extLst>
                </a:gridCol>
                <a:gridCol w="679188">
                  <a:extLst>
                    <a:ext uri="{9D8B030D-6E8A-4147-A177-3AD203B41FA5}">
                      <a16:colId xmlns:a16="http://schemas.microsoft.com/office/drawing/2014/main" xmlns="" val="2229398516"/>
                    </a:ext>
                  </a:extLst>
                </a:gridCol>
                <a:gridCol w="679188">
                  <a:extLst>
                    <a:ext uri="{9D8B030D-6E8A-4147-A177-3AD203B41FA5}">
                      <a16:colId xmlns:a16="http://schemas.microsoft.com/office/drawing/2014/main" xmlns="" val="1541163524"/>
                    </a:ext>
                  </a:extLst>
                </a:gridCol>
                <a:gridCol w="679188">
                  <a:extLst>
                    <a:ext uri="{9D8B030D-6E8A-4147-A177-3AD203B41FA5}">
                      <a16:colId xmlns:a16="http://schemas.microsoft.com/office/drawing/2014/main" xmlns="" val="3103411880"/>
                    </a:ext>
                  </a:extLst>
                </a:gridCol>
                <a:gridCol w="679188">
                  <a:extLst>
                    <a:ext uri="{9D8B030D-6E8A-4147-A177-3AD203B41FA5}">
                      <a16:colId xmlns:a16="http://schemas.microsoft.com/office/drawing/2014/main" xmlns="" val="2644155116"/>
                    </a:ext>
                  </a:extLst>
                </a:gridCol>
                <a:gridCol w="679188">
                  <a:extLst>
                    <a:ext uri="{9D8B030D-6E8A-4147-A177-3AD203B41FA5}">
                      <a16:colId xmlns:a16="http://schemas.microsoft.com/office/drawing/2014/main" xmlns="" val="127207203"/>
                    </a:ext>
                  </a:extLst>
                </a:gridCol>
                <a:gridCol w="679188">
                  <a:extLst>
                    <a:ext uri="{9D8B030D-6E8A-4147-A177-3AD203B41FA5}">
                      <a16:colId xmlns:a16="http://schemas.microsoft.com/office/drawing/2014/main" xmlns="" val="274944605"/>
                    </a:ext>
                  </a:extLst>
                </a:gridCol>
                <a:gridCol w="679188">
                  <a:extLst>
                    <a:ext uri="{9D8B030D-6E8A-4147-A177-3AD203B41FA5}">
                      <a16:colId xmlns:a16="http://schemas.microsoft.com/office/drawing/2014/main" xmlns="" val="167909707"/>
                    </a:ext>
                  </a:extLst>
                </a:gridCol>
              </a:tblGrid>
              <a:tr h="18348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405815"/>
                  </a:ext>
                </a:extLst>
              </a:tr>
              <a:tr h="4712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Нестерчук Інна Костянтинівна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1386768"/>
                  </a:ext>
                </a:extLst>
              </a:tr>
              <a:tr h="471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Бондаренко Едуард Леонідович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3628027"/>
                  </a:ext>
                </a:extLst>
              </a:tr>
              <a:tr h="471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Тарасова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Валенина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Віталіївна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9772882"/>
                  </a:ext>
                </a:extLst>
              </a:tr>
              <a:tr h="4712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Ковалевська Ірина Миколаївна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8116209"/>
                  </a:ext>
                </a:extLst>
              </a:tr>
              <a:tr h="462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Тищенко Світлана Володимирівна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8327428"/>
                  </a:ext>
                </a:extLst>
              </a:tr>
              <a:tr h="46261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Шевчук Богдан Леонідович 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5946727"/>
                  </a:ext>
                </a:extLst>
              </a:tr>
              <a:tr h="462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Чернишова Таїсія Миколаївна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8432970"/>
                  </a:ext>
                </a:extLst>
              </a:tr>
              <a:tr h="413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Осіпчук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Анна Сергіївна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5995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0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2232" y="2600908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Факультет інженерії та енергетики </a:t>
            </a:r>
          </a:p>
        </p:txBody>
      </p:sp>
    </p:spTree>
    <p:extLst>
      <p:ext uri="{BB962C8B-B14F-4D97-AF65-F5344CB8AC3E}">
        <p14:creationId xmlns:p14="http://schemas.microsoft.com/office/powerpoint/2010/main" val="7483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електрифікації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автоматизації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виробництва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інженерної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екології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05035"/>
              </p:ext>
            </p:extLst>
          </p:nvPr>
        </p:nvGraphicFramePr>
        <p:xfrm>
          <a:off x="539552" y="816306"/>
          <a:ext cx="8172908" cy="5795480"/>
        </p:xfrm>
        <a:graphic>
          <a:graphicData uri="http://schemas.openxmlformats.org/drawingml/2006/table">
            <a:tbl>
              <a:tblPr/>
              <a:tblGrid>
                <a:gridCol w="364210">
                  <a:extLst>
                    <a:ext uri="{9D8B030D-6E8A-4147-A177-3AD203B41FA5}">
                      <a16:colId xmlns:a16="http://schemas.microsoft.com/office/drawing/2014/main" xmlns="" val="3682387687"/>
                    </a:ext>
                  </a:extLst>
                </a:gridCol>
                <a:gridCol w="2412483">
                  <a:extLst>
                    <a:ext uri="{9D8B030D-6E8A-4147-A177-3AD203B41FA5}">
                      <a16:colId xmlns:a16="http://schemas.microsoft.com/office/drawing/2014/main" xmlns="" val="1379002947"/>
                    </a:ext>
                  </a:extLst>
                </a:gridCol>
                <a:gridCol w="872675">
                  <a:extLst>
                    <a:ext uri="{9D8B030D-6E8A-4147-A177-3AD203B41FA5}">
                      <a16:colId xmlns:a16="http://schemas.microsoft.com/office/drawing/2014/main" xmlns="" val="2581801798"/>
                    </a:ext>
                  </a:extLst>
                </a:gridCol>
                <a:gridCol w="646220">
                  <a:extLst>
                    <a:ext uri="{9D8B030D-6E8A-4147-A177-3AD203B41FA5}">
                      <a16:colId xmlns:a16="http://schemas.microsoft.com/office/drawing/2014/main" xmlns="" val="2572802389"/>
                    </a:ext>
                  </a:extLst>
                </a:gridCol>
                <a:gridCol w="646220">
                  <a:extLst>
                    <a:ext uri="{9D8B030D-6E8A-4147-A177-3AD203B41FA5}">
                      <a16:colId xmlns:a16="http://schemas.microsoft.com/office/drawing/2014/main" xmlns="" val="174443815"/>
                    </a:ext>
                  </a:extLst>
                </a:gridCol>
                <a:gridCol w="646220">
                  <a:extLst>
                    <a:ext uri="{9D8B030D-6E8A-4147-A177-3AD203B41FA5}">
                      <a16:colId xmlns:a16="http://schemas.microsoft.com/office/drawing/2014/main" xmlns="" val="3110645254"/>
                    </a:ext>
                  </a:extLst>
                </a:gridCol>
                <a:gridCol w="646220">
                  <a:extLst>
                    <a:ext uri="{9D8B030D-6E8A-4147-A177-3AD203B41FA5}">
                      <a16:colId xmlns:a16="http://schemas.microsoft.com/office/drawing/2014/main" xmlns="" val="637437474"/>
                    </a:ext>
                  </a:extLst>
                </a:gridCol>
                <a:gridCol w="646220">
                  <a:extLst>
                    <a:ext uri="{9D8B030D-6E8A-4147-A177-3AD203B41FA5}">
                      <a16:colId xmlns:a16="http://schemas.microsoft.com/office/drawing/2014/main" xmlns="" val="1191406924"/>
                    </a:ext>
                  </a:extLst>
                </a:gridCol>
                <a:gridCol w="646220">
                  <a:extLst>
                    <a:ext uri="{9D8B030D-6E8A-4147-A177-3AD203B41FA5}">
                      <a16:colId xmlns:a16="http://schemas.microsoft.com/office/drawing/2014/main" xmlns="" val="1460311302"/>
                    </a:ext>
                  </a:extLst>
                </a:gridCol>
                <a:gridCol w="646220">
                  <a:extLst>
                    <a:ext uri="{9D8B030D-6E8A-4147-A177-3AD203B41FA5}">
                      <a16:colId xmlns:a16="http://schemas.microsoft.com/office/drawing/2014/main" xmlns="" val="3842840023"/>
                    </a:ext>
                  </a:extLst>
                </a:gridCol>
              </a:tblGrid>
              <a:tr h="15253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744206"/>
                  </a:ext>
                </a:extLst>
              </a:tr>
              <a:tr h="29524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Гончаренко Юрій Павлович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716668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Борисов Федір Іванович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4625707"/>
                  </a:ext>
                </a:extLst>
              </a:tr>
              <a:tr h="50655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Войцицький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Анатолій Павлович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02209"/>
                  </a:ext>
                </a:extLst>
              </a:tr>
              <a:tr h="3575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Савченко Людмила Григорівна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17085"/>
                  </a:ext>
                </a:extLst>
              </a:tr>
              <a:tr h="50655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uk-UA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Палійчук</a:t>
                      </a:r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Володимир Костянтинович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доцент</a:t>
                      </a:r>
                      <a:endParaRPr lang="uk-U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1871803"/>
                  </a:ext>
                </a:extLst>
              </a:tr>
              <a:tr h="50655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Прядко Володимир Анатолійович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443540"/>
                  </a:ext>
                </a:extLst>
              </a:tr>
              <a:tr h="4344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Коновалов Олександр Васильович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3825383"/>
                  </a:ext>
                </a:extLst>
              </a:tr>
              <a:tr h="4344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Пінкін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Анатолій Анатолійович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7468982"/>
                  </a:ext>
                </a:extLst>
              </a:tr>
              <a:tr h="4344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Кухарець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Микола Миколайович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0496385"/>
                  </a:ext>
                </a:extLst>
              </a:tr>
              <a:tr h="4344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Голубенко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Анна Анатоліївна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0587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0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вищої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прикладної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математики,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5444"/>
              </p:ext>
            </p:extLst>
          </p:nvPr>
        </p:nvGraphicFramePr>
        <p:xfrm>
          <a:off x="431538" y="836712"/>
          <a:ext cx="8388930" cy="5144003"/>
        </p:xfrm>
        <a:graphic>
          <a:graphicData uri="http://schemas.openxmlformats.org/drawingml/2006/table">
            <a:tbl>
              <a:tblPr/>
              <a:tblGrid>
                <a:gridCol w="411716">
                  <a:extLst>
                    <a:ext uri="{9D8B030D-6E8A-4147-A177-3AD203B41FA5}">
                      <a16:colId xmlns:a16="http://schemas.microsoft.com/office/drawing/2014/main" xmlns="" val="3842090018"/>
                    </a:ext>
                  </a:extLst>
                </a:gridCol>
                <a:gridCol w="2793584">
                  <a:extLst>
                    <a:ext uri="{9D8B030D-6E8A-4147-A177-3AD203B41FA5}">
                      <a16:colId xmlns:a16="http://schemas.microsoft.com/office/drawing/2014/main" xmlns="" val="953244430"/>
                    </a:ext>
                  </a:extLst>
                </a:gridCol>
                <a:gridCol w="1141613">
                  <a:extLst>
                    <a:ext uri="{9D8B030D-6E8A-4147-A177-3AD203B41FA5}">
                      <a16:colId xmlns:a16="http://schemas.microsoft.com/office/drawing/2014/main" xmlns="" val="3083685141"/>
                    </a:ext>
                  </a:extLst>
                </a:gridCol>
                <a:gridCol w="577431">
                  <a:extLst>
                    <a:ext uri="{9D8B030D-6E8A-4147-A177-3AD203B41FA5}">
                      <a16:colId xmlns:a16="http://schemas.microsoft.com/office/drawing/2014/main" xmlns="" val="67830949"/>
                    </a:ext>
                  </a:extLst>
                </a:gridCol>
                <a:gridCol w="577431">
                  <a:extLst>
                    <a:ext uri="{9D8B030D-6E8A-4147-A177-3AD203B41FA5}">
                      <a16:colId xmlns:a16="http://schemas.microsoft.com/office/drawing/2014/main" xmlns="" val="660418594"/>
                    </a:ext>
                  </a:extLst>
                </a:gridCol>
                <a:gridCol w="577431">
                  <a:extLst>
                    <a:ext uri="{9D8B030D-6E8A-4147-A177-3AD203B41FA5}">
                      <a16:colId xmlns:a16="http://schemas.microsoft.com/office/drawing/2014/main" xmlns="" val="270855164"/>
                    </a:ext>
                  </a:extLst>
                </a:gridCol>
                <a:gridCol w="577431">
                  <a:extLst>
                    <a:ext uri="{9D8B030D-6E8A-4147-A177-3AD203B41FA5}">
                      <a16:colId xmlns:a16="http://schemas.microsoft.com/office/drawing/2014/main" xmlns="" val="1615617293"/>
                    </a:ext>
                  </a:extLst>
                </a:gridCol>
                <a:gridCol w="577431">
                  <a:extLst>
                    <a:ext uri="{9D8B030D-6E8A-4147-A177-3AD203B41FA5}">
                      <a16:colId xmlns:a16="http://schemas.microsoft.com/office/drawing/2014/main" xmlns="" val="1112995645"/>
                    </a:ext>
                  </a:extLst>
                </a:gridCol>
                <a:gridCol w="577431">
                  <a:extLst>
                    <a:ext uri="{9D8B030D-6E8A-4147-A177-3AD203B41FA5}">
                      <a16:colId xmlns:a16="http://schemas.microsoft.com/office/drawing/2014/main" xmlns="" val="3260113146"/>
                    </a:ext>
                  </a:extLst>
                </a:gridCol>
                <a:gridCol w="577431">
                  <a:extLst>
                    <a:ext uri="{9D8B030D-6E8A-4147-A177-3AD203B41FA5}">
                      <a16:colId xmlns:a16="http://schemas.microsoft.com/office/drawing/2014/main" xmlns="" val="3531497209"/>
                    </a:ext>
                  </a:extLst>
                </a:gridCol>
              </a:tblGrid>
              <a:tr h="253517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9090180"/>
                  </a:ext>
                </a:extLst>
              </a:tr>
              <a:tr h="43480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Журавльов Валерій Пилипович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5348599"/>
                  </a:ext>
                </a:extLst>
              </a:tr>
              <a:tr h="43480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 Тетяна Леонідівна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7638062"/>
                  </a:ext>
                </a:extLst>
              </a:tr>
              <a:tr h="43480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Стьопочкіна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Рассадкіна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Марина Валеріївна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8553289"/>
                  </a:ext>
                </a:extLst>
              </a:tr>
              <a:tr h="43480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Фомін Микола Павлович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0057195"/>
                  </a:ext>
                </a:extLst>
              </a:tr>
              <a:tr h="43480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Гонгало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Наталія Володимирівна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4930717"/>
                  </a:ext>
                </a:extLst>
              </a:tr>
              <a:tr h="43480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Слюсаренко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Ірина Павлівна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854" marR="7854" marT="7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800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5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72010"/>
            <a:ext cx="853294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машиновикористання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сервісу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технологічних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систем,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74908"/>
              </p:ext>
            </p:extLst>
          </p:nvPr>
        </p:nvGraphicFramePr>
        <p:xfrm>
          <a:off x="539552" y="1196752"/>
          <a:ext cx="8100899" cy="4740780"/>
        </p:xfrm>
        <a:graphic>
          <a:graphicData uri="http://schemas.openxmlformats.org/drawingml/2006/table">
            <a:tbl>
              <a:tblPr/>
              <a:tblGrid>
                <a:gridCol w="279369">
                  <a:extLst>
                    <a:ext uri="{9D8B030D-6E8A-4147-A177-3AD203B41FA5}">
                      <a16:colId xmlns:a16="http://schemas.microsoft.com/office/drawing/2014/main" xmlns="" val="406690874"/>
                    </a:ext>
                  </a:extLst>
                </a:gridCol>
                <a:gridCol w="1891047">
                  <a:extLst>
                    <a:ext uri="{9D8B030D-6E8A-4147-A177-3AD203B41FA5}">
                      <a16:colId xmlns:a16="http://schemas.microsoft.com/office/drawing/2014/main" xmlns="" val="2591013185"/>
                    </a:ext>
                  </a:extLst>
                </a:gridCol>
                <a:gridCol w="934344">
                  <a:extLst>
                    <a:ext uri="{9D8B030D-6E8A-4147-A177-3AD203B41FA5}">
                      <a16:colId xmlns:a16="http://schemas.microsoft.com/office/drawing/2014/main" xmlns="" val="3558885096"/>
                    </a:ext>
                  </a:extLst>
                </a:gridCol>
                <a:gridCol w="747475">
                  <a:extLst>
                    <a:ext uri="{9D8B030D-6E8A-4147-A177-3AD203B41FA5}">
                      <a16:colId xmlns:a16="http://schemas.microsoft.com/office/drawing/2014/main" xmlns="" val="1287475541"/>
                    </a:ext>
                  </a:extLst>
                </a:gridCol>
                <a:gridCol w="747475">
                  <a:extLst>
                    <a:ext uri="{9D8B030D-6E8A-4147-A177-3AD203B41FA5}">
                      <a16:colId xmlns:a16="http://schemas.microsoft.com/office/drawing/2014/main" xmlns="" val="766319173"/>
                    </a:ext>
                  </a:extLst>
                </a:gridCol>
                <a:gridCol w="654041">
                  <a:extLst>
                    <a:ext uri="{9D8B030D-6E8A-4147-A177-3AD203B41FA5}">
                      <a16:colId xmlns:a16="http://schemas.microsoft.com/office/drawing/2014/main" xmlns="" val="4160124701"/>
                    </a:ext>
                  </a:extLst>
                </a:gridCol>
                <a:gridCol w="747475">
                  <a:extLst>
                    <a:ext uri="{9D8B030D-6E8A-4147-A177-3AD203B41FA5}">
                      <a16:colId xmlns:a16="http://schemas.microsoft.com/office/drawing/2014/main" xmlns="" val="1323812988"/>
                    </a:ext>
                  </a:extLst>
                </a:gridCol>
                <a:gridCol w="648837">
                  <a:extLst>
                    <a:ext uri="{9D8B030D-6E8A-4147-A177-3AD203B41FA5}">
                      <a16:colId xmlns:a16="http://schemas.microsoft.com/office/drawing/2014/main" xmlns="" val="2385082678"/>
                    </a:ext>
                  </a:extLst>
                </a:gridCol>
                <a:gridCol w="725418">
                  <a:extLst>
                    <a:ext uri="{9D8B030D-6E8A-4147-A177-3AD203B41FA5}">
                      <a16:colId xmlns:a16="http://schemas.microsoft.com/office/drawing/2014/main" xmlns="" val="3597347119"/>
                    </a:ext>
                  </a:extLst>
                </a:gridCol>
                <a:gridCol w="725418">
                  <a:extLst>
                    <a:ext uri="{9D8B030D-6E8A-4147-A177-3AD203B41FA5}">
                      <a16:colId xmlns:a16="http://schemas.microsoft.com/office/drawing/2014/main" xmlns="" val="3207556081"/>
                    </a:ext>
                  </a:extLst>
                </a:gridCol>
              </a:tblGrid>
              <a:tr h="216023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451828"/>
                  </a:ext>
                </a:extLst>
              </a:tr>
              <a:tr h="3352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Савченко Василь Миколайович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4707164"/>
                  </a:ext>
                </a:extLst>
              </a:tr>
              <a:tr h="51084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Куликівський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Володимир Леонідович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2330499"/>
                  </a:ext>
                </a:extLst>
              </a:tr>
              <a:tr h="50286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Міненко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Сергій Вікторович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8565472"/>
                  </a:ext>
                </a:extLst>
              </a:tr>
              <a:tr h="56671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Білецький Віктор Романович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доцент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9467280"/>
                  </a:ext>
                </a:extLst>
              </a:tr>
              <a:tr h="56671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Боровський Віктор Миколайович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3465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9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механіки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інженерії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агроекосистем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22174"/>
              </p:ext>
            </p:extLst>
          </p:nvPr>
        </p:nvGraphicFramePr>
        <p:xfrm>
          <a:off x="359531" y="1052736"/>
          <a:ext cx="8424936" cy="4562078"/>
        </p:xfrm>
        <a:graphic>
          <a:graphicData uri="http://schemas.openxmlformats.org/drawingml/2006/table">
            <a:tbl>
              <a:tblPr/>
              <a:tblGrid>
                <a:gridCol w="316741">
                  <a:extLst>
                    <a:ext uri="{9D8B030D-6E8A-4147-A177-3AD203B41FA5}">
                      <a16:colId xmlns:a16="http://schemas.microsoft.com/office/drawing/2014/main" xmlns="" val="1574361836"/>
                    </a:ext>
                  </a:extLst>
                </a:gridCol>
                <a:gridCol w="2132971">
                  <a:extLst>
                    <a:ext uri="{9D8B030D-6E8A-4147-A177-3AD203B41FA5}">
                      <a16:colId xmlns:a16="http://schemas.microsoft.com/office/drawing/2014/main" xmlns="" val="4099175754"/>
                    </a:ext>
                  </a:extLst>
                </a:gridCol>
                <a:gridCol w="1185838">
                  <a:extLst>
                    <a:ext uri="{9D8B030D-6E8A-4147-A177-3AD203B41FA5}">
                      <a16:colId xmlns:a16="http://schemas.microsoft.com/office/drawing/2014/main" xmlns="" val="510863081"/>
                    </a:ext>
                  </a:extLst>
                </a:gridCol>
                <a:gridCol w="684198">
                  <a:extLst>
                    <a:ext uri="{9D8B030D-6E8A-4147-A177-3AD203B41FA5}">
                      <a16:colId xmlns:a16="http://schemas.microsoft.com/office/drawing/2014/main" xmlns="" val="848647626"/>
                    </a:ext>
                  </a:extLst>
                </a:gridCol>
                <a:gridCol w="684198">
                  <a:extLst>
                    <a:ext uri="{9D8B030D-6E8A-4147-A177-3AD203B41FA5}">
                      <a16:colId xmlns:a16="http://schemas.microsoft.com/office/drawing/2014/main" xmlns="" val="4100005596"/>
                    </a:ext>
                  </a:extLst>
                </a:gridCol>
                <a:gridCol w="684198">
                  <a:extLst>
                    <a:ext uri="{9D8B030D-6E8A-4147-A177-3AD203B41FA5}">
                      <a16:colId xmlns:a16="http://schemas.microsoft.com/office/drawing/2014/main" xmlns="" val="3959207406"/>
                    </a:ext>
                  </a:extLst>
                </a:gridCol>
                <a:gridCol w="684198">
                  <a:extLst>
                    <a:ext uri="{9D8B030D-6E8A-4147-A177-3AD203B41FA5}">
                      <a16:colId xmlns:a16="http://schemas.microsoft.com/office/drawing/2014/main" xmlns="" val="891504472"/>
                    </a:ext>
                  </a:extLst>
                </a:gridCol>
                <a:gridCol w="684198">
                  <a:extLst>
                    <a:ext uri="{9D8B030D-6E8A-4147-A177-3AD203B41FA5}">
                      <a16:colId xmlns:a16="http://schemas.microsoft.com/office/drawing/2014/main" xmlns="" val="1339937649"/>
                    </a:ext>
                  </a:extLst>
                </a:gridCol>
                <a:gridCol w="684198">
                  <a:extLst>
                    <a:ext uri="{9D8B030D-6E8A-4147-A177-3AD203B41FA5}">
                      <a16:colId xmlns:a16="http://schemas.microsoft.com/office/drawing/2014/main" xmlns="" val="2332757018"/>
                    </a:ext>
                  </a:extLst>
                </a:gridCol>
                <a:gridCol w="684198">
                  <a:extLst>
                    <a:ext uri="{9D8B030D-6E8A-4147-A177-3AD203B41FA5}">
                      <a16:colId xmlns:a16="http://schemas.microsoft.com/office/drawing/2014/main" xmlns="" val="2318793457"/>
                    </a:ext>
                  </a:extLst>
                </a:gridCol>
              </a:tblGrid>
              <a:tr h="213737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7988104"/>
                  </a:ext>
                </a:extLst>
              </a:tr>
              <a:tr h="4849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Кухарець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Савелій Миколайович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8118224"/>
                  </a:ext>
                </a:extLst>
              </a:tr>
              <a:tr h="48494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Шелудченко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Богдан Анатолійович 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1714582"/>
                  </a:ext>
                </a:extLst>
              </a:tr>
              <a:tr h="4849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Забродський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Павло Миколайович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3638426"/>
                  </a:ext>
                </a:extLst>
              </a:tr>
              <a:tr h="4849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Цивенкова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Наталія Михайлівна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882898"/>
                  </a:ext>
                </a:extLst>
              </a:tr>
              <a:tr h="4849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Плужніков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Олег Борисович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7749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5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процесів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машин і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обладнання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в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агроінженерії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11620"/>
              </p:ext>
            </p:extLst>
          </p:nvPr>
        </p:nvGraphicFramePr>
        <p:xfrm>
          <a:off x="323524" y="908721"/>
          <a:ext cx="8496948" cy="5203324"/>
        </p:xfrm>
        <a:graphic>
          <a:graphicData uri="http://schemas.openxmlformats.org/drawingml/2006/table">
            <a:tbl>
              <a:tblPr/>
              <a:tblGrid>
                <a:gridCol w="360044">
                  <a:extLst>
                    <a:ext uri="{9D8B030D-6E8A-4147-A177-3AD203B41FA5}">
                      <a16:colId xmlns:a16="http://schemas.microsoft.com/office/drawing/2014/main" xmlns="" val="883259814"/>
                    </a:ext>
                  </a:extLst>
                </a:gridCol>
                <a:gridCol w="2411496">
                  <a:extLst>
                    <a:ext uri="{9D8B030D-6E8A-4147-A177-3AD203B41FA5}">
                      <a16:colId xmlns:a16="http://schemas.microsoft.com/office/drawing/2014/main" xmlns="" val="3027694660"/>
                    </a:ext>
                  </a:extLst>
                </a:gridCol>
                <a:gridCol w="1519000">
                  <a:extLst>
                    <a:ext uri="{9D8B030D-6E8A-4147-A177-3AD203B41FA5}">
                      <a16:colId xmlns:a16="http://schemas.microsoft.com/office/drawing/2014/main" xmlns="" val="1138452259"/>
                    </a:ext>
                  </a:extLst>
                </a:gridCol>
                <a:gridCol w="673026">
                  <a:extLst>
                    <a:ext uri="{9D8B030D-6E8A-4147-A177-3AD203B41FA5}">
                      <a16:colId xmlns:a16="http://schemas.microsoft.com/office/drawing/2014/main" xmlns="" val="1085716720"/>
                    </a:ext>
                  </a:extLst>
                </a:gridCol>
                <a:gridCol w="588897">
                  <a:extLst>
                    <a:ext uri="{9D8B030D-6E8A-4147-A177-3AD203B41FA5}">
                      <a16:colId xmlns:a16="http://schemas.microsoft.com/office/drawing/2014/main" xmlns="" val="75005899"/>
                    </a:ext>
                  </a:extLst>
                </a:gridCol>
                <a:gridCol w="588897">
                  <a:extLst>
                    <a:ext uri="{9D8B030D-6E8A-4147-A177-3AD203B41FA5}">
                      <a16:colId xmlns:a16="http://schemas.microsoft.com/office/drawing/2014/main" xmlns="" val="3994635866"/>
                    </a:ext>
                  </a:extLst>
                </a:gridCol>
                <a:gridCol w="588897">
                  <a:extLst>
                    <a:ext uri="{9D8B030D-6E8A-4147-A177-3AD203B41FA5}">
                      <a16:colId xmlns:a16="http://schemas.microsoft.com/office/drawing/2014/main" xmlns="" val="2210818768"/>
                    </a:ext>
                  </a:extLst>
                </a:gridCol>
                <a:gridCol w="588897">
                  <a:extLst>
                    <a:ext uri="{9D8B030D-6E8A-4147-A177-3AD203B41FA5}">
                      <a16:colId xmlns:a16="http://schemas.microsoft.com/office/drawing/2014/main" xmlns="" val="3062558130"/>
                    </a:ext>
                  </a:extLst>
                </a:gridCol>
                <a:gridCol w="588897">
                  <a:extLst>
                    <a:ext uri="{9D8B030D-6E8A-4147-A177-3AD203B41FA5}">
                      <a16:colId xmlns:a16="http://schemas.microsoft.com/office/drawing/2014/main" xmlns="" val="3355446009"/>
                    </a:ext>
                  </a:extLst>
                </a:gridCol>
                <a:gridCol w="588897">
                  <a:extLst>
                    <a:ext uri="{9D8B030D-6E8A-4147-A177-3AD203B41FA5}">
                      <a16:colId xmlns:a16="http://schemas.microsoft.com/office/drawing/2014/main" xmlns="" val="262348619"/>
                    </a:ext>
                  </a:extLst>
                </a:gridCol>
              </a:tblGrid>
              <a:tr h="17669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2418245"/>
                  </a:ext>
                </a:extLst>
              </a:tr>
              <a:tr h="41046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Грабар Іван Григорович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5982508"/>
                  </a:ext>
                </a:extLst>
              </a:tr>
              <a:tr h="5615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Дерев'янко Дмитро Аксентійович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685753"/>
                  </a:ext>
                </a:extLst>
              </a:tr>
              <a:tr h="40306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Заєць Максим Леонідович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114498"/>
                  </a:ext>
                </a:extLst>
              </a:tr>
              <a:tr h="4998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Сукманюк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Олена Миколаївна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9620126"/>
                  </a:ext>
                </a:extLst>
              </a:tr>
              <a:tr h="4998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Медведський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Олександр Васильович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4152438"/>
                  </a:ext>
                </a:extLst>
              </a:tr>
              <a:tr h="4998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Грудовий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Роман Сергійович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8789187"/>
                  </a:ext>
                </a:extLst>
              </a:tr>
              <a:tr h="5615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Тимків Валентин Володимирович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816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8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2232" y="2600908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Технологічний</a:t>
            </a:r>
            <a:r>
              <a:rPr lang="uk-UA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факультет </a:t>
            </a:r>
          </a:p>
        </p:txBody>
      </p:sp>
    </p:spTree>
    <p:extLst>
      <p:ext uri="{BB962C8B-B14F-4D97-AF65-F5344CB8AC3E}">
        <p14:creationId xmlns:p14="http://schemas.microsoft.com/office/powerpoint/2010/main" val="7140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3381"/>
            <a:ext cx="8229600" cy="764704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Дослідне поле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216" y="868085"/>
            <a:ext cx="5019872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Дослідне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 є складовою експериментальною базою університету загальною площею 173,4 га з них 122 га ріллі, 30 га багаторічні насадження (пальметний сад), 15 га сінокоси та пасовища. На дослідному полі закладено органічну шестипільну сівозміну, щорічно проводиться посів різних сортів пшениці, жита,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ячменю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гречки, сорго, проса, люпину, кукурудзи на зерно. </a:t>
            </a: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Впродовж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р. фахівцями дослідного поля було вирощено та реалізовано продукції на суму </a:t>
            </a:r>
            <a:r>
              <a:rPr lang="uk-UA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733 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 грн.</a:t>
            </a:r>
          </a:p>
          <a:p>
            <a:pPr indent="457200" algn="just">
              <a:lnSpc>
                <a:spcPct val="114000"/>
              </a:lnSpc>
              <a:tabLst>
                <a:tab pos="90170" algn="l"/>
              </a:tabLst>
            </a:pPr>
            <a:endParaRPr lang="uk-UA" sz="11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  <a:spcAft>
                <a:spcPts val="0"/>
              </a:spcAft>
              <a:tabLst>
                <a:tab pos="90170" algn="l"/>
              </a:tabLst>
            </a:pP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41" y="18101"/>
            <a:ext cx="1184562" cy="935264"/>
          </a:xfrm>
          <a:prstGeom prst="rect">
            <a:avLst/>
          </a:prstGeom>
        </p:spPr>
      </p:pic>
      <p:pic>
        <p:nvPicPr>
          <p:cNvPr id="12" name="Рисунок 54" descr="Описание: Описание: C:\Users\Администратор\Desktop\Новая  Дослідне поле\Поле дослідне\ФОТО\DSCN9386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476478" y="739978"/>
            <a:ext cx="3488010" cy="2689021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  <a:softEdge rad="112500"/>
          </a:effectLst>
          <a:ex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476478" y="3449098"/>
            <a:ext cx="3488010" cy="307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06688880"/>
              </p:ext>
            </p:extLst>
          </p:nvPr>
        </p:nvGraphicFramePr>
        <p:xfrm>
          <a:off x="466885" y="2924944"/>
          <a:ext cx="4897203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1520" y="5661248"/>
            <a:ext cx="5019872" cy="93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Обсяги реалізації продукції, вирощеної на дослідному полі, тис грн</a:t>
            </a:r>
          </a:p>
          <a:p>
            <a:pPr indent="457200" algn="just">
              <a:lnSpc>
                <a:spcPct val="114000"/>
              </a:lnSpc>
              <a:spcAft>
                <a:spcPts val="0"/>
              </a:spcAft>
              <a:tabLst>
                <a:tab pos="90170" algn="l"/>
              </a:tabLst>
            </a:pP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технологій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виробництва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продукції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тваринництва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04554"/>
              </p:ext>
            </p:extLst>
          </p:nvPr>
        </p:nvGraphicFramePr>
        <p:xfrm>
          <a:off x="323527" y="1000788"/>
          <a:ext cx="8568951" cy="5687938"/>
        </p:xfrm>
        <a:graphic>
          <a:graphicData uri="http://schemas.openxmlformats.org/drawingml/2006/table">
            <a:tbl>
              <a:tblPr/>
              <a:tblGrid>
                <a:gridCol w="577266">
                  <a:extLst>
                    <a:ext uri="{9D8B030D-6E8A-4147-A177-3AD203B41FA5}">
                      <a16:colId xmlns:a16="http://schemas.microsoft.com/office/drawing/2014/main" xmlns="" val="1026418434"/>
                    </a:ext>
                  </a:extLst>
                </a:gridCol>
                <a:gridCol w="2591087">
                  <a:extLst>
                    <a:ext uri="{9D8B030D-6E8A-4147-A177-3AD203B41FA5}">
                      <a16:colId xmlns:a16="http://schemas.microsoft.com/office/drawing/2014/main" xmlns="" val="3855942433"/>
                    </a:ext>
                  </a:extLst>
                </a:gridCol>
                <a:gridCol w="1195467">
                  <a:extLst>
                    <a:ext uri="{9D8B030D-6E8A-4147-A177-3AD203B41FA5}">
                      <a16:colId xmlns:a16="http://schemas.microsoft.com/office/drawing/2014/main" xmlns="" val="3196988160"/>
                    </a:ext>
                  </a:extLst>
                </a:gridCol>
                <a:gridCol w="600733">
                  <a:extLst>
                    <a:ext uri="{9D8B030D-6E8A-4147-A177-3AD203B41FA5}">
                      <a16:colId xmlns:a16="http://schemas.microsoft.com/office/drawing/2014/main" xmlns="" val="2011257797"/>
                    </a:ext>
                  </a:extLst>
                </a:gridCol>
                <a:gridCol w="600733">
                  <a:extLst>
                    <a:ext uri="{9D8B030D-6E8A-4147-A177-3AD203B41FA5}">
                      <a16:colId xmlns:a16="http://schemas.microsoft.com/office/drawing/2014/main" xmlns="" val="2200921108"/>
                    </a:ext>
                  </a:extLst>
                </a:gridCol>
                <a:gridCol w="600733">
                  <a:extLst>
                    <a:ext uri="{9D8B030D-6E8A-4147-A177-3AD203B41FA5}">
                      <a16:colId xmlns:a16="http://schemas.microsoft.com/office/drawing/2014/main" xmlns="" val="3699713554"/>
                    </a:ext>
                  </a:extLst>
                </a:gridCol>
                <a:gridCol w="600733">
                  <a:extLst>
                    <a:ext uri="{9D8B030D-6E8A-4147-A177-3AD203B41FA5}">
                      <a16:colId xmlns:a16="http://schemas.microsoft.com/office/drawing/2014/main" xmlns="" val="3882149830"/>
                    </a:ext>
                  </a:extLst>
                </a:gridCol>
                <a:gridCol w="600733">
                  <a:extLst>
                    <a:ext uri="{9D8B030D-6E8A-4147-A177-3AD203B41FA5}">
                      <a16:colId xmlns:a16="http://schemas.microsoft.com/office/drawing/2014/main" xmlns="" val="775569497"/>
                    </a:ext>
                  </a:extLst>
                </a:gridCol>
                <a:gridCol w="600733">
                  <a:extLst>
                    <a:ext uri="{9D8B030D-6E8A-4147-A177-3AD203B41FA5}">
                      <a16:colId xmlns:a16="http://schemas.microsoft.com/office/drawing/2014/main" xmlns="" val="4132799560"/>
                    </a:ext>
                  </a:extLst>
                </a:gridCol>
                <a:gridCol w="600733">
                  <a:extLst>
                    <a:ext uri="{9D8B030D-6E8A-4147-A177-3AD203B41FA5}">
                      <a16:colId xmlns:a16="http://schemas.microsoft.com/office/drawing/2014/main" xmlns="" val="4250998074"/>
                    </a:ext>
                  </a:extLst>
                </a:gridCol>
              </a:tblGrid>
              <a:tr h="14921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0583014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Ковальчук Ігор Васильович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кафедри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3347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Андрійчук Валерій Федорович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7613423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Вербельчук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Тетяна Василівна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6971018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Пясківський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Володимир </a:t>
                      </a:r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Марцинович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0113725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Слюсар Микола Вікторович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3438935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Ткачук Віктор Іванович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1094157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Ткачук Володимир Петрович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645218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Шуляр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Альона Леонідівна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2485955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Лісогурська Діна Володимирівна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5661152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Лісогурська Ольга Вікторівна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викладач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3438910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Ковальова Світлана  Петрівна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1100203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Васильєв Руслан Олександрович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ст. викладач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720936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Ковальчук Ірина Ігорівна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викладач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2076492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Слюсаренко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Юлія Леонідівна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90935"/>
                  </a:ext>
                </a:extLst>
              </a:tr>
              <a:tr h="2797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Шуляр Аліна Леонідівна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1821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НПП 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годівлі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тварин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технології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кормів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765193"/>
              </p:ext>
            </p:extLst>
          </p:nvPr>
        </p:nvGraphicFramePr>
        <p:xfrm>
          <a:off x="611559" y="980726"/>
          <a:ext cx="8100897" cy="4824537"/>
        </p:xfrm>
        <a:graphic>
          <a:graphicData uri="http://schemas.openxmlformats.org/drawingml/2006/table">
            <a:tbl>
              <a:tblPr/>
              <a:tblGrid>
                <a:gridCol w="497015">
                  <a:extLst>
                    <a:ext uri="{9D8B030D-6E8A-4147-A177-3AD203B41FA5}">
                      <a16:colId xmlns:a16="http://schemas.microsoft.com/office/drawing/2014/main" xmlns="" val="3187280249"/>
                    </a:ext>
                  </a:extLst>
                </a:gridCol>
                <a:gridCol w="2056023">
                  <a:extLst>
                    <a:ext uri="{9D8B030D-6E8A-4147-A177-3AD203B41FA5}">
                      <a16:colId xmlns:a16="http://schemas.microsoft.com/office/drawing/2014/main" xmlns="" val="2879654610"/>
                    </a:ext>
                  </a:extLst>
                </a:gridCol>
                <a:gridCol w="1618479">
                  <a:extLst>
                    <a:ext uri="{9D8B030D-6E8A-4147-A177-3AD203B41FA5}">
                      <a16:colId xmlns:a16="http://schemas.microsoft.com/office/drawing/2014/main" xmlns="" val="3493099931"/>
                    </a:ext>
                  </a:extLst>
                </a:gridCol>
                <a:gridCol w="561340">
                  <a:extLst>
                    <a:ext uri="{9D8B030D-6E8A-4147-A177-3AD203B41FA5}">
                      <a16:colId xmlns:a16="http://schemas.microsoft.com/office/drawing/2014/main" xmlns="" val="699042794"/>
                    </a:ext>
                  </a:extLst>
                </a:gridCol>
                <a:gridCol w="561340">
                  <a:extLst>
                    <a:ext uri="{9D8B030D-6E8A-4147-A177-3AD203B41FA5}">
                      <a16:colId xmlns:a16="http://schemas.microsoft.com/office/drawing/2014/main" xmlns="" val="1727446901"/>
                    </a:ext>
                  </a:extLst>
                </a:gridCol>
                <a:gridCol w="561340">
                  <a:extLst>
                    <a:ext uri="{9D8B030D-6E8A-4147-A177-3AD203B41FA5}">
                      <a16:colId xmlns:a16="http://schemas.microsoft.com/office/drawing/2014/main" xmlns="" val="3262043727"/>
                    </a:ext>
                  </a:extLst>
                </a:gridCol>
                <a:gridCol w="561340">
                  <a:extLst>
                    <a:ext uri="{9D8B030D-6E8A-4147-A177-3AD203B41FA5}">
                      <a16:colId xmlns:a16="http://schemas.microsoft.com/office/drawing/2014/main" xmlns="" val="2677395785"/>
                    </a:ext>
                  </a:extLst>
                </a:gridCol>
                <a:gridCol w="561340">
                  <a:extLst>
                    <a:ext uri="{9D8B030D-6E8A-4147-A177-3AD203B41FA5}">
                      <a16:colId xmlns:a16="http://schemas.microsoft.com/office/drawing/2014/main" xmlns="" val="3502737025"/>
                    </a:ext>
                  </a:extLst>
                </a:gridCol>
                <a:gridCol w="561340">
                  <a:extLst>
                    <a:ext uri="{9D8B030D-6E8A-4147-A177-3AD203B41FA5}">
                      <a16:colId xmlns:a16="http://schemas.microsoft.com/office/drawing/2014/main" xmlns="" val="3677382565"/>
                    </a:ext>
                  </a:extLst>
                </a:gridCol>
                <a:gridCol w="561340">
                  <a:extLst>
                    <a:ext uri="{9D8B030D-6E8A-4147-A177-3AD203B41FA5}">
                      <a16:colId xmlns:a16="http://schemas.microsoft.com/office/drawing/2014/main" xmlns="" val="1023819815"/>
                    </a:ext>
                  </a:extLst>
                </a:gridCol>
              </a:tblGrid>
              <a:tr h="25233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5188666"/>
                  </a:ext>
                </a:extLst>
              </a:tr>
              <a:tr h="46022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Борщенко Валерій Володимирович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кафедри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0404582"/>
                  </a:ext>
                </a:extLst>
              </a:tr>
              <a:tr h="46022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Кривий Михайло Миколайович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410159"/>
                  </a:ext>
                </a:extLst>
              </a:tr>
              <a:tr h="46022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Лавринюк Оксана Олександрівна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283151"/>
                  </a:ext>
                </a:extLst>
              </a:tr>
              <a:tr h="46022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Мамченко Віталій Юрійович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138704"/>
                  </a:ext>
                </a:extLst>
              </a:tr>
              <a:tr h="46022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Степаненко Валентина Миколаївна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074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8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НПП 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розведення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генетики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тварин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біотехнології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861973"/>
              </p:ext>
            </p:extLst>
          </p:nvPr>
        </p:nvGraphicFramePr>
        <p:xfrm>
          <a:off x="431540" y="908720"/>
          <a:ext cx="8460940" cy="5514718"/>
        </p:xfrm>
        <a:graphic>
          <a:graphicData uri="http://schemas.openxmlformats.org/drawingml/2006/table">
            <a:tbl>
              <a:tblPr/>
              <a:tblGrid>
                <a:gridCol w="572902">
                  <a:extLst>
                    <a:ext uri="{9D8B030D-6E8A-4147-A177-3AD203B41FA5}">
                      <a16:colId xmlns:a16="http://schemas.microsoft.com/office/drawing/2014/main" xmlns="" val="3045491467"/>
                    </a:ext>
                  </a:extLst>
                </a:gridCol>
                <a:gridCol w="1994553">
                  <a:extLst>
                    <a:ext uri="{9D8B030D-6E8A-4147-A177-3AD203B41FA5}">
                      <a16:colId xmlns:a16="http://schemas.microsoft.com/office/drawing/2014/main" xmlns="" val="490267532"/>
                    </a:ext>
                  </a:extLst>
                </a:gridCol>
                <a:gridCol w="1575486">
                  <a:extLst>
                    <a:ext uri="{9D8B030D-6E8A-4147-A177-3AD203B41FA5}">
                      <a16:colId xmlns:a16="http://schemas.microsoft.com/office/drawing/2014/main" xmlns="" val="3268702854"/>
                    </a:ext>
                  </a:extLst>
                </a:gridCol>
                <a:gridCol w="616857">
                  <a:extLst>
                    <a:ext uri="{9D8B030D-6E8A-4147-A177-3AD203B41FA5}">
                      <a16:colId xmlns:a16="http://schemas.microsoft.com/office/drawing/2014/main" xmlns="" val="1299779598"/>
                    </a:ext>
                  </a:extLst>
                </a:gridCol>
                <a:gridCol w="616857">
                  <a:extLst>
                    <a:ext uri="{9D8B030D-6E8A-4147-A177-3AD203B41FA5}">
                      <a16:colId xmlns:a16="http://schemas.microsoft.com/office/drawing/2014/main" xmlns="" val="3142936776"/>
                    </a:ext>
                  </a:extLst>
                </a:gridCol>
                <a:gridCol w="616857">
                  <a:extLst>
                    <a:ext uri="{9D8B030D-6E8A-4147-A177-3AD203B41FA5}">
                      <a16:colId xmlns:a16="http://schemas.microsoft.com/office/drawing/2014/main" xmlns="" val="1667600721"/>
                    </a:ext>
                  </a:extLst>
                </a:gridCol>
                <a:gridCol w="616857">
                  <a:extLst>
                    <a:ext uri="{9D8B030D-6E8A-4147-A177-3AD203B41FA5}">
                      <a16:colId xmlns:a16="http://schemas.microsoft.com/office/drawing/2014/main" xmlns="" val="1269825372"/>
                    </a:ext>
                  </a:extLst>
                </a:gridCol>
                <a:gridCol w="616857">
                  <a:extLst>
                    <a:ext uri="{9D8B030D-6E8A-4147-A177-3AD203B41FA5}">
                      <a16:colId xmlns:a16="http://schemas.microsoft.com/office/drawing/2014/main" xmlns="" val="3392816573"/>
                    </a:ext>
                  </a:extLst>
                </a:gridCol>
                <a:gridCol w="616857">
                  <a:extLst>
                    <a:ext uri="{9D8B030D-6E8A-4147-A177-3AD203B41FA5}">
                      <a16:colId xmlns:a16="http://schemas.microsoft.com/office/drawing/2014/main" xmlns="" val="1877137141"/>
                    </a:ext>
                  </a:extLst>
                </a:gridCol>
                <a:gridCol w="616857">
                  <a:extLst>
                    <a:ext uri="{9D8B030D-6E8A-4147-A177-3AD203B41FA5}">
                      <a16:colId xmlns:a16="http://schemas.microsoft.com/office/drawing/2014/main" xmlns="" val="1920241139"/>
                    </a:ext>
                  </a:extLst>
                </a:gridCol>
              </a:tblGrid>
              <a:tr h="20968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662595"/>
                  </a:ext>
                </a:extLst>
              </a:tr>
              <a:tr h="4851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Пелехатий Микола Сергійович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1106286"/>
                  </a:ext>
                </a:extLst>
              </a:tr>
              <a:tr h="42265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Піддубна Людмила Михайлівна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3299169"/>
                  </a:ext>
                </a:extLst>
              </a:tr>
              <a:tr h="4845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Іванов Ігор Анатолійович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3783853"/>
                  </a:ext>
                </a:extLst>
              </a:tr>
              <a:tr h="60189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Кобернюк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Віра Василівна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6215414"/>
                  </a:ext>
                </a:extLst>
              </a:tr>
              <a:tr h="6894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-Ященко Олександр Анатолійович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5573514"/>
                  </a:ext>
                </a:extLst>
              </a:tr>
              <a:tr h="7207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Кучер Дмитро Миколайович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22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1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ехнологій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зберігання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якості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продукції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тваринництва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000767"/>
              </p:ext>
            </p:extLst>
          </p:nvPr>
        </p:nvGraphicFramePr>
        <p:xfrm>
          <a:off x="611558" y="908719"/>
          <a:ext cx="8100900" cy="5616625"/>
        </p:xfrm>
        <a:graphic>
          <a:graphicData uri="http://schemas.openxmlformats.org/drawingml/2006/table">
            <a:tbl>
              <a:tblPr/>
              <a:tblGrid>
                <a:gridCol w="625270">
                  <a:extLst>
                    <a:ext uri="{9D8B030D-6E8A-4147-A177-3AD203B41FA5}">
                      <a16:colId xmlns:a16="http://schemas.microsoft.com/office/drawing/2014/main" xmlns="" val="2433360200"/>
                    </a:ext>
                  </a:extLst>
                </a:gridCol>
                <a:gridCol w="2228524">
                  <a:extLst>
                    <a:ext uri="{9D8B030D-6E8A-4147-A177-3AD203B41FA5}">
                      <a16:colId xmlns:a16="http://schemas.microsoft.com/office/drawing/2014/main" xmlns="" val="3996372002"/>
                    </a:ext>
                  </a:extLst>
                </a:gridCol>
                <a:gridCol w="1068749">
                  <a:extLst>
                    <a:ext uri="{9D8B030D-6E8A-4147-A177-3AD203B41FA5}">
                      <a16:colId xmlns:a16="http://schemas.microsoft.com/office/drawing/2014/main" xmlns="" val="1027052626"/>
                    </a:ext>
                  </a:extLst>
                </a:gridCol>
                <a:gridCol w="682181">
                  <a:extLst>
                    <a:ext uri="{9D8B030D-6E8A-4147-A177-3AD203B41FA5}">
                      <a16:colId xmlns:a16="http://schemas.microsoft.com/office/drawing/2014/main" xmlns="" val="533963252"/>
                    </a:ext>
                  </a:extLst>
                </a:gridCol>
                <a:gridCol w="596908">
                  <a:extLst>
                    <a:ext uri="{9D8B030D-6E8A-4147-A177-3AD203B41FA5}">
                      <a16:colId xmlns:a16="http://schemas.microsoft.com/office/drawing/2014/main" xmlns="" val="2525137049"/>
                    </a:ext>
                  </a:extLst>
                </a:gridCol>
                <a:gridCol w="596908">
                  <a:extLst>
                    <a:ext uri="{9D8B030D-6E8A-4147-A177-3AD203B41FA5}">
                      <a16:colId xmlns:a16="http://schemas.microsoft.com/office/drawing/2014/main" xmlns="" val="2419190446"/>
                    </a:ext>
                  </a:extLst>
                </a:gridCol>
                <a:gridCol w="504134">
                  <a:extLst>
                    <a:ext uri="{9D8B030D-6E8A-4147-A177-3AD203B41FA5}">
                      <a16:colId xmlns:a16="http://schemas.microsoft.com/office/drawing/2014/main" xmlns="" val="1536190173"/>
                    </a:ext>
                  </a:extLst>
                </a:gridCol>
                <a:gridCol w="641304">
                  <a:extLst>
                    <a:ext uri="{9D8B030D-6E8A-4147-A177-3AD203B41FA5}">
                      <a16:colId xmlns:a16="http://schemas.microsoft.com/office/drawing/2014/main" xmlns="" val="2556006182"/>
                    </a:ext>
                  </a:extLst>
                </a:gridCol>
                <a:gridCol w="560014">
                  <a:extLst>
                    <a:ext uri="{9D8B030D-6E8A-4147-A177-3AD203B41FA5}">
                      <a16:colId xmlns:a16="http://schemas.microsoft.com/office/drawing/2014/main" xmlns="" val="442083410"/>
                    </a:ext>
                  </a:extLst>
                </a:gridCol>
                <a:gridCol w="596908">
                  <a:extLst>
                    <a:ext uri="{9D8B030D-6E8A-4147-A177-3AD203B41FA5}">
                      <a16:colId xmlns:a16="http://schemas.microsoft.com/office/drawing/2014/main" xmlns="" val="2078830664"/>
                    </a:ext>
                  </a:extLst>
                </a:gridCol>
              </a:tblGrid>
              <a:tr h="294101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2188800"/>
                  </a:ext>
                </a:extLst>
              </a:tr>
              <a:tr h="44722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Славов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Володимир Петрович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9708754"/>
                  </a:ext>
                </a:extLst>
              </a:tr>
              <a:tr h="44722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Вербельчук Сергій Петрович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9882993"/>
                  </a:ext>
                </a:extLst>
              </a:tr>
              <a:tr h="34652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Дідух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Микола Ілліч 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4749326"/>
                  </a:ext>
                </a:extLst>
              </a:tr>
              <a:tr h="44722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Ковальчук Тетяна Іванівна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1286236"/>
                  </a:ext>
                </a:extLst>
              </a:tr>
              <a:tr h="44722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Трохименко Віта Зигмундівна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7322235"/>
                  </a:ext>
                </a:extLst>
              </a:tr>
              <a:tr h="5401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Біденко Володимир Миколайивич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540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5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фізичного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виховання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681825"/>
              </p:ext>
            </p:extLst>
          </p:nvPr>
        </p:nvGraphicFramePr>
        <p:xfrm>
          <a:off x="431541" y="846986"/>
          <a:ext cx="8100900" cy="5621567"/>
        </p:xfrm>
        <a:graphic>
          <a:graphicData uri="http://schemas.openxmlformats.org/drawingml/2006/table">
            <a:tbl>
              <a:tblPr/>
              <a:tblGrid>
                <a:gridCol w="2633029">
                  <a:extLst>
                    <a:ext uri="{9D8B030D-6E8A-4147-A177-3AD203B41FA5}">
                      <a16:colId xmlns:a16="http://schemas.microsoft.com/office/drawing/2014/main" xmlns="" val="369193706"/>
                    </a:ext>
                  </a:extLst>
                </a:gridCol>
                <a:gridCol w="1098281">
                  <a:extLst>
                    <a:ext uri="{9D8B030D-6E8A-4147-A177-3AD203B41FA5}">
                      <a16:colId xmlns:a16="http://schemas.microsoft.com/office/drawing/2014/main" xmlns="" val="50656374"/>
                    </a:ext>
                  </a:extLst>
                </a:gridCol>
                <a:gridCol w="644918">
                  <a:extLst>
                    <a:ext uri="{9D8B030D-6E8A-4147-A177-3AD203B41FA5}">
                      <a16:colId xmlns:a16="http://schemas.microsoft.com/office/drawing/2014/main" xmlns="" val="3386662844"/>
                    </a:ext>
                  </a:extLst>
                </a:gridCol>
                <a:gridCol w="552787">
                  <a:extLst>
                    <a:ext uri="{9D8B030D-6E8A-4147-A177-3AD203B41FA5}">
                      <a16:colId xmlns:a16="http://schemas.microsoft.com/office/drawing/2014/main" xmlns="" val="1780101206"/>
                    </a:ext>
                  </a:extLst>
                </a:gridCol>
                <a:gridCol w="526607">
                  <a:extLst>
                    <a:ext uri="{9D8B030D-6E8A-4147-A177-3AD203B41FA5}">
                      <a16:colId xmlns:a16="http://schemas.microsoft.com/office/drawing/2014/main" xmlns="" val="1539148249"/>
                    </a:ext>
                  </a:extLst>
                </a:gridCol>
                <a:gridCol w="653154">
                  <a:extLst>
                    <a:ext uri="{9D8B030D-6E8A-4147-A177-3AD203B41FA5}">
                      <a16:colId xmlns:a16="http://schemas.microsoft.com/office/drawing/2014/main" xmlns="" val="2292582354"/>
                    </a:ext>
                  </a:extLst>
                </a:gridCol>
                <a:gridCol w="702143">
                  <a:extLst>
                    <a:ext uri="{9D8B030D-6E8A-4147-A177-3AD203B41FA5}">
                      <a16:colId xmlns:a16="http://schemas.microsoft.com/office/drawing/2014/main" xmlns="" val="3840673955"/>
                    </a:ext>
                  </a:extLst>
                </a:gridCol>
                <a:gridCol w="653154">
                  <a:extLst>
                    <a:ext uri="{9D8B030D-6E8A-4147-A177-3AD203B41FA5}">
                      <a16:colId xmlns:a16="http://schemas.microsoft.com/office/drawing/2014/main" xmlns="" val="1618646138"/>
                    </a:ext>
                  </a:extLst>
                </a:gridCol>
                <a:gridCol w="636827">
                  <a:extLst>
                    <a:ext uri="{9D8B030D-6E8A-4147-A177-3AD203B41FA5}">
                      <a16:colId xmlns:a16="http://schemas.microsoft.com/office/drawing/2014/main" xmlns="" val="497746232"/>
                    </a:ext>
                  </a:extLst>
                </a:gridCol>
              </a:tblGrid>
              <a:tr h="173003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6328243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Ткаченко Павло Петрович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 кафедри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104685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Денисовець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Анатолій Петрович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386839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Єловець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Олександр Іванович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7839406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Канділов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Ігор Юрійович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2838435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Ободзінська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Оксана Василівна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416973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Пантус Олена Олександрівна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6010950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Пилипчук Павло Борисович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1785980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Скорий Остап Степанович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5017218"/>
                  </a:ext>
                </a:extLst>
              </a:tr>
              <a:tr h="4255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Курилло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Тетяна Володимирівна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30" marR="6530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033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1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2232" y="2600908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uk-UA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uk-UA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 </a:t>
            </a:r>
            <a:r>
              <a:rPr lang="uk-UA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права, публічного управління та </a:t>
            </a:r>
            <a:r>
              <a:rPr lang="uk-UA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національної </a:t>
            </a:r>
            <a:r>
              <a:rPr lang="uk-UA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endParaRPr lang="uk-UA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1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кафедри п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равознавсва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419018"/>
              </p:ext>
            </p:extLst>
          </p:nvPr>
        </p:nvGraphicFramePr>
        <p:xfrm>
          <a:off x="539551" y="854014"/>
          <a:ext cx="8172911" cy="5237064"/>
        </p:xfrm>
        <a:graphic>
          <a:graphicData uri="http://schemas.openxmlformats.org/drawingml/2006/table">
            <a:tbl>
              <a:tblPr/>
              <a:tblGrid>
                <a:gridCol w="540358">
                  <a:extLst>
                    <a:ext uri="{9D8B030D-6E8A-4147-A177-3AD203B41FA5}">
                      <a16:colId xmlns:a16="http://schemas.microsoft.com/office/drawing/2014/main" xmlns="" val="2841843404"/>
                    </a:ext>
                  </a:extLst>
                </a:gridCol>
                <a:gridCol w="2393524">
                  <a:extLst>
                    <a:ext uri="{9D8B030D-6E8A-4147-A177-3AD203B41FA5}">
                      <a16:colId xmlns:a16="http://schemas.microsoft.com/office/drawing/2014/main" xmlns="" val="1128525453"/>
                    </a:ext>
                  </a:extLst>
                </a:gridCol>
                <a:gridCol w="1321434">
                  <a:extLst>
                    <a:ext uri="{9D8B030D-6E8A-4147-A177-3AD203B41FA5}">
                      <a16:colId xmlns:a16="http://schemas.microsoft.com/office/drawing/2014/main" xmlns="" val="4019396633"/>
                    </a:ext>
                  </a:extLst>
                </a:gridCol>
                <a:gridCol w="540358">
                  <a:extLst>
                    <a:ext uri="{9D8B030D-6E8A-4147-A177-3AD203B41FA5}">
                      <a16:colId xmlns:a16="http://schemas.microsoft.com/office/drawing/2014/main" xmlns="" val="2988144174"/>
                    </a:ext>
                  </a:extLst>
                </a:gridCol>
                <a:gridCol w="540358">
                  <a:extLst>
                    <a:ext uri="{9D8B030D-6E8A-4147-A177-3AD203B41FA5}">
                      <a16:colId xmlns:a16="http://schemas.microsoft.com/office/drawing/2014/main" xmlns="" val="1075575099"/>
                    </a:ext>
                  </a:extLst>
                </a:gridCol>
                <a:gridCol w="540358">
                  <a:extLst>
                    <a:ext uri="{9D8B030D-6E8A-4147-A177-3AD203B41FA5}">
                      <a16:colId xmlns:a16="http://schemas.microsoft.com/office/drawing/2014/main" xmlns="" val="2630518272"/>
                    </a:ext>
                  </a:extLst>
                </a:gridCol>
                <a:gridCol w="540358">
                  <a:extLst>
                    <a:ext uri="{9D8B030D-6E8A-4147-A177-3AD203B41FA5}">
                      <a16:colId xmlns:a16="http://schemas.microsoft.com/office/drawing/2014/main" xmlns="" val="3623833003"/>
                    </a:ext>
                  </a:extLst>
                </a:gridCol>
                <a:gridCol w="675447">
                  <a:extLst>
                    <a:ext uri="{9D8B030D-6E8A-4147-A177-3AD203B41FA5}">
                      <a16:colId xmlns:a16="http://schemas.microsoft.com/office/drawing/2014/main" xmlns="" val="2542335045"/>
                    </a:ext>
                  </a:extLst>
                </a:gridCol>
                <a:gridCol w="540358">
                  <a:extLst>
                    <a:ext uri="{9D8B030D-6E8A-4147-A177-3AD203B41FA5}">
                      <a16:colId xmlns:a16="http://schemas.microsoft.com/office/drawing/2014/main" xmlns="" val="2873830894"/>
                    </a:ext>
                  </a:extLst>
                </a:gridCol>
                <a:gridCol w="540358">
                  <a:extLst>
                    <a:ext uri="{9D8B030D-6E8A-4147-A177-3AD203B41FA5}">
                      <a16:colId xmlns:a16="http://schemas.microsoft.com/office/drawing/2014/main" xmlns="" val="3758479943"/>
                    </a:ext>
                  </a:extLst>
                </a:gridCol>
              </a:tblGrid>
              <a:tr h="245435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866811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Ляшенко Руслана Дмитрівна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8103687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Скулиш Євгеній </a:t>
                      </a:r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Деонізійович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124864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Бондарчук Наталія Валеріївна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0512691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Бучинська Анна Йосипівна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5628926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Василенко Леся Павлівна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455352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Костенко Світлана Олексіївна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4854009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Циганчук Наталія Антонівна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доцент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8338686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Черниш Роман Федорович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5297427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трільчук Віталій Ананійович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880096"/>
                  </a:ext>
                </a:extLst>
              </a:tr>
              <a:tr h="3414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Кравчук Ірина Ігорівна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9953224"/>
                  </a:ext>
                </a:extLst>
              </a:tr>
              <a:tr h="3032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Гордійчук Марія Вікторівна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0584516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Кайданович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Тетяна Михайлівна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198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1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77532" y="120048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е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кономічної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теорії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інтелектуальної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власності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публічного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управління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639740"/>
              </p:ext>
            </p:extLst>
          </p:nvPr>
        </p:nvGraphicFramePr>
        <p:xfrm>
          <a:off x="323527" y="1052736"/>
          <a:ext cx="8388931" cy="5547232"/>
        </p:xfrm>
        <a:graphic>
          <a:graphicData uri="http://schemas.openxmlformats.org/drawingml/2006/table">
            <a:tbl>
              <a:tblPr/>
              <a:tblGrid>
                <a:gridCol w="323386">
                  <a:extLst>
                    <a:ext uri="{9D8B030D-6E8A-4147-A177-3AD203B41FA5}">
                      <a16:colId xmlns:a16="http://schemas.microsoft.com/office/drawing/2014/main" xmlns="" val="43348514"/>
                    </a:ext>
                  </a:extLst>
                </a:gridCol>
                <a:gridCol w="2402349">
                  <a:extLst>
                    <a:ext uri="{9D8B030D-6E8A-4147-A177-3AD203B41FA5}">
                      <a16:colId xmlns:a16="http://schemas.microsoft.com/office/drawing/2014/main" xmlns="" val="3076408859"/>
                    </a:ext>
                  </a:extLst>
                </a:gridCol>
                <a:gridCol w="1201175">
                  <a:extLst>
                    <a:ext uri="{9D8B030D-6E8A-4147-A177-3AD203B41FA5}">
                      <a16:colId xmlns:a16="http://schemas.microsoft.com/office/drawing/2014/main" xmlns="" val="2414346471"/>
                    </a:ext>
                  </a:extLst>
                </a:gridCol>
                <a:gridCol w="646787">
                  <a:extLst>
                    <a:ext uri="{9D8B030D-6E8A-4147-A177-3AD203B41FA5}">
                      <a16:colId xmlns:a16="http://schemas.microsoft.com/office/drawing/2014/main" xmlns="" val="2360249889"/>
                    </a:ext>
                  </a:extLst>
                </a:gridCol>
                <a:gridCol w="461990">
                  <a:extLst>
                    <a:ext uri="{9D8B030D-6E8A-4147-A177-3AD203B41FA5}">
                      <a16:colId xmlns:a16="http://schemas.microsoft.com/office/drawing/2014/main" xmlns="" val="833449755"/>
                    </a:ext>
                  </a:extLst>
                </a:gridCol>
                <a:gridCol w="646787">
                  <a:extLst>
                    <a:ext uri="{9D8B030D-6E8A-4147-A177-3AD203B41FA5}">
                      <a16:colId xmlns:a16="http://schemas.microsoft.com/office/drawing/2014/main" xmlns="" val="2223991587"/>
                    </a:ext>
                  </a:extLst>
                </a:gridCol>
                <a:gridCol w="831582">
                  <a:extLst>
                    <a:ext uri="{9D8B030D-6E8A-4147-A177-3AD203B41FA5}">
                      <a16:colId xmlns:a16="http://schemas.microsoft.com/office/drawing/2014/main" xmlns="" val="301979776"/>
                    </a:ext>
                  </a:extLst>
                </a:gridCol>
                <a:gridCol w="646787">
                  <a:extLst>
                    <a:ext uri="{9D8B030D-6E8A-4147-A177-3AD203B41FA5}">
                      <a16:colId xmlns:a16="http://schemas.microsoft.com/office/drawing/2014/main" xmlns="" val="420110741"/>
                    </a:ext>
                  </a:extLst>
                </a:gridCol>
                <a:gridCol w="479261">
                  <a:extLst>
                    <a:ext uri="{9D8B030D-6E8A-4147-A177-3AD203B41FA5}">
                      <a16:colId xmlns:a16="http://schemas.microsoft.com/office/drawing/2014/main" xmlns="" val="2224893698"/>
                    </a:ext>
                  </a:extLst>
                </a:gridCol>
                <a:gridCol w="748827">
                  <a:extLst>
                    <a:ext uri="{9D8B030D-6E8A-4147-A177-3AD203B41FA5}">
                      <a16:colId xmlns:a16="http://schemas.microsoft.com/office/drawing/2014/main" xmlns="" val="3794006199"/>
                    </a:ext>
                  </a:extLst>
                </a:gridCol>
              </a:tblGrid>
              <a:tr h="140200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2862289"/>
                  </a:ext>
                </a:extLst>
              </a:tr>
              <a:tr h="36478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Якобчук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Валентина Павлівна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 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2990309"/>
                  </a:ext>
                </a:extLst>
              </a:tr>
              <a:tr h="36478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Литвинчук Ірина Леонідівна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4811437"/>
                  </a:ext>
                </a:extLst>
              </a:tr>
              <a:tr h="36478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Ходаківський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Євгеній Іванович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442003"/>
                  </a:ext>
                </a:extLst>
              </a:tr>
              <a:tr h="36478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Дацій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Надія Василівна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8097781"/>
                  </a:ext>
                </a:extLst>
              </a:tr>
              <a:tr h="36478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Войтенко </a:t>
                      </a:r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Архіп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Борисович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6414453"/>
                  </a:ext>
                </a:extLst>
              </a:tr>
              <a:tr h="35315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Довженко Валентина Анатоліївна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1038838"/>
                  </a:ext>
                </a:extLst>
              </a:tr>
              <a:tr h="355987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Захаріна Оксана Володимирівна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4878079"/>
                  </a:ext>
                </a:extLst>
              </a:tr>
              <a:tr h="33197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Іванюк Ольга Володимирівна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5608252"/>
                  </a:ext>
                </a:extLst>
              </a:tr>
              <a:tr h="29515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Кравець Ірина Вікторівна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542016"/>
                  </a:ext>
                </a:extLst>
              </a:tr>
              <a:tr h="33197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Золотницька Юлія Вікторівна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3236538"/>
                  </a:ext>
                </a:extLst>
              </a:tr>
              <a:tr h="29515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Симоненко Леся Іванівна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3109797"/>
                  </a:ext>
                </a:extLst>
              </a:tr>
              <a:tr h="35789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Пугачова Настасія Сергіївна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4937" marR="4937" marT="4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7" marR="4937" marT="4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9235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2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6" y="138336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психології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398172"/>
              </p:ext>
            </p:extLst>
          </p:nvPr>
        </p:nvGraphicFramePr>
        <p:xfrm>
          <a:off x="431546" y="1166279"/>
          <a:ext cx="8388925" cy="4006169"/>
        </p:xfrm>
        <a:graphic>
          <a:graphicData uri="http://schemas.openxmlformats.org/drawingml/2006/table">
            <a:tbl>
              <a:tblPr/>
              <a:tblGrid>
                <a:gridCol w="338134">
                  <a:extLst>
                    <a:ext uri="{9D8B030D-6E8A-4147-A177-3AD203B41FA5}">
                      <a16:colId xmlns:a16="http://schemas.microsoft.com/office/drawing/2014/main" xmlns="" val="2857463790"/>
                    </a:ext>
                  </a:extLst>
                </a:gridCol>
                <a:gridCol w="2362160">
                  <a:extLst>
                    <a:ext uri="{9D8B030D-6E8A-4147-A177-3AD203B41FA5}">
                      <a16:colId xmlns:a16="http://schemas.microsoft.com/office/drawing/2014/main" xmlns="" val="344656775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01822119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02450621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6103137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38622033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10163475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38176850"/>
                    </a:ext>
                  </a:extLst>
                </a:gridCol>
                <a:gridCol w="477157">
                  <a:extLst>
                    <a:ext uri="{9D8B030D-6E8A-4147-A177-3AD203B41FA5}">
                      <a16:colId xmlns:a16="http://schemas.microsoft.com/office/drawing/2014/main" xmlns="" val="1687627542"/>
                    </a:ext>
                  </a:extLst>
                </a:gridCol>
                <a:gridCol w="818986">
                  <a:extLst>
                    <a:ext uri="{9D8B030D-6E8A-4147-A177-3AD203B41FA5}">
                      <a16:colId xmlns:a16="http://schemas.microsoft.com/office/drawing/2014/main" xmlns="" val="1881553512"/>
                    </a:ext>
                  </a:extLst>
                </a:gridCol>
              </a:tblGrid>
              <a:tr h="22931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0558307"/>
                  </a:ext>
                </a:extLst>
              </a:tr>
              <a:tr h="42062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Журавльова Лариса Петрівна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 кафедри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066112"/>
                  </a:ext>
                </a:extLst>
              </a:tr>
              <a:tr h="42062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Литвинчук Алла Іванівна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1095344"/>
                  </a:ext>
                </a:extLst>
              </a:tr>
              <a:tr h="42062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Коломієць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Тетяна</a:t>
                      </a:r>
                      <a:r>
                        <a:rPr lang="uk-U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Володимирівна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7035681"/>
                  </a:ext>
                </a:extLst>
              </a:tr>
              <a:tr h="42062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Можаровська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Тетяна</a:t>
                      </a:r>
                      <a:r>
                        <a:rPr lang="uk-U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Вікторівна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9211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6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суспільних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374666"/>
              </p:ext>
            </p:extLst>
          </p:nvPr>
        </p:nvGraphicFramePr>
        <p:xfrm>
          <a:off x="305524" y="908720"/>
          <a:ext cx="8532950" cy="5647285"/>
        </p:xfrm>
        <a:graphic>
          <a:graphicData uri="http://schemas.openxmlformats.org/drawingml/2006/table">
            <a:tbl>
              <a:tblPr/>
              <a:tblGrid>
                <a:gridCol w="486595">
                  <a:extLst>
                    <a:ext uri="{9D8B030D-6E8A-4147-A177-3AD203B41FA5}">
                      <a16:colId xmlns:a16="http://schemas.microsoft.com/office/drawing/2014/main" xmlns="" val="2105779652"/>
                    </a:ext>
                  </a:extLst>
                </a:gridCol>
                <a:gridCol w="2387196">
                  <a:extLst>
                    <a:ext uri="{9D8B030D-6E8A-4147-A177-3AD203B41FA5}">
                      <a16:colId xmlns:a16="http://schemas.microsoft.com/office/drawing/2014/main" xmlns="" val="3441520924"/>
                    </a:ext>
                  </a:extLst>
                </a:gridCol>
                <a:gridCol w="1237940">
                  <a:extLst>
                    <a:ext uri="{9D8B030D-6E8A-4147-A177-3AD203B41FA5}">
                      <a16:colId xmlns:a16="http://schemas.microsoft.com/office/drawing/2014/main" xmlns="" val="2305487426"/>
                    </a:ext>
                  </a:extLst>
                </a:gridCol>
                <a:gridCol w="707395">
                  <a:extLst>
                    <a:ext uri="{9D8B030D-6E8A-4147-A177-3AD203B41FA5}">
                      <a16:colId xmlns:a16="http://schemas.microsoft.com/office/drawing/2014/main" xmlns="" val="541390661"/>
                    </a:ext>
                  </a:extLst>
                </a:gridCol>
                <a:gridCol w="530546">
                  <a:extLst>
                    <a:ext uri="{9D8B030D-6E8A-4147-A177-3AD203B41FA5}">
                      <a16:colId xmlns:a16="http://schemas.microsoft.com/office/drawing/2014/main" xmlns="" val="4271763142"/>
                    </a:ext>
                  </a:extLst>
                </a:gridCol>
                <a:gridCol w="530546">
                  <a:extLst>
                    <a:ext uri="{9D8B030D-6E8A-4147-A177-3AD203B41FA5}">
                      <a16:colId xmlns:a16="http://schemas.microsoft.com/office/drawing/2014/main" xmlns="" val="2386490859"/>
                    </a:ext>
                  </a:extLst>
                </a:gridCol>
                <a:gridCol w="618971">
                  <a:extLst>
                    <a:ext uri="{9D8B030D-6E8A-4147-A177-3AD203B41FA5}">
                      <a16:colId xmlns:a16="http://schemas.microsoft.com/office/drawing/2014/main" xmlns="" val="501882760"/>
                    </a:ext>
                  </a:extLst>
                </a:gridCol>
                <a:gridCol w="707395">
                  <a:extLst>
                    <a:ext uri="{9D8B030D-6E8A-4147-A177-3AD203B41FA5}">
                      <a16:colId xmlns:a16="http://schemas.microsoft.com/office/drawing/2014/main" xmlns="" val="3459685586"/>
                    </a:ext>
                  </a:extLst>
                </a:gridCol>
                <a:gridCol w="618971">
                  <a:extLst>
                    <a:ext uri="{9D8B030D-6E8A-4147-A177-3AD203B41FA5}">
                      <a16:colId xmlns:a16="http://schemas.microsoft.com/office/drawing/2014/main" xmlns="" val="123360368"/>
                    </a:ext>
                  </a:extLst>
                </a:gridCol>
                <a:gridCol w="707395">
                  <a:extLst>
                    <a:ext uri="{9D8B030D-6E8A-4147-A177-3AD203B41FA5}">
                      <a16:colId xmlns:a16="http://schemas.microsoft.com/office/drawing/2014/main" xmlns="" val="2657350498"/>
                    </a:ext>
                  </a:extLst>
                </a:gridCol>
              </a:tblGrid>
              <a:tr h="188266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1393023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Мельничук Ігор Анатолійович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425249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Романюк Неля Йосипівна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329281"/>
                  </a:ext>
                </a:extLst>
              </a:tr>
              <a:tr h="39214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Махорін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Геннадій Леонідович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7151421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Мельничук Вікторія Вікторівна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6659446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Суліменко Олександр Григорович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5809601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Шевченко Олександр Миколайович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726566"/>
                  </a:ext>
                </a:extLst>
              </a:tr>
              <a:tr h="39214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Шевчук Світлана Федорівна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954058"/>
                  </a:ext>
                </a:extLst>
              </a:tr>
              <a:tr h="39214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Сініцький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Андрій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Цезарович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1632476"/>
                  </a:ext>
                </a:extLst>
              </a:tr>
              <a:tr h="39214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Марченко Світлана Давидівна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8064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6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3381"/>
            <a:ext cx="8229600" cy="764704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Вимірювальна лабораторія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7"/>
            <a:ext cx="4896544" cy="624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2018-2019 роках створена та атестована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вимірювальна лабораторія.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приміщеннях лабораторії проведено капітальний ремонт та закуплено лабораторне обладнання на суму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 тис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зокрема: атомно-абсорбційний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спектрометр С-115М1-ПК, гама бета спектрометр МКС-АТ1315, спектрометр-дозиметр МКГ-АТ1321,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-метр/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інометр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фотометр мікропроцесорний, спектрофотометр,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центрифуга.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 проводить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й фізико-хімічні дослідження якості сировини рослинного походження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показниками, здійснює аналіз агрохімічних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агрофізичних показників ґрунту за 11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показниками,  якісних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 мінеральних добрив –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9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показниками,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 показників хімічних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меліорантів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 показників органічних добрив – за 7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показниками,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гідрохімічних та мікробіологічних показників води за 23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показниками, вмісту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важких металів у об’єктах навколишнього середовища – за 8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елементами, а вмісту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радіонуклідів  у воді, продуктах харчування, сільськогосподарській сировині, промислових, будівельних і лісоматеріалах, об'єктах довкілля (ґрунт, рослинність) та інших сферах за 5 нуклідами.</a:t>
            </a:r>
          </a:p>
          <a:p>
            <a:pPr indent="457200" algn="just">
              <a:lnSpc>
                <a:spcPct val="114000"/>
              </a:lnSpc>
            </a:pP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41" y="18101"/>
            <a:ext cx="1184562" cy="935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92696"/>
            <a:ext cx="3506135" cy="567574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403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688383">
            <a:off x="3515884" y="1918113"/>
            <a:ext cx="2472055" cy="251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016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2232" y="2600908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Факультет обліку та фінансів </a:t>
            </a:r>
          </a:p>
        </p:txBody>
      </p:sp>
    </p:spTree>
    <p:extLst>
      <p:ext uri="{BB962C8B-B14F-4D97-AF65-F5344CB8AC3E}">
        <p14:creationId xmlns:p14="http://schemas.microsoft.com/office/powerpoint/2010/main" val="9442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3547" y="116632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аналізу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 статистики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ім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 І.В. Поповича,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470018"/>
              </p:ext>
            </p:extLst>
          </p:nvPr>
        </p:nvGraphicFramePr>
        <p:xfrm>
          <a:off x="467543" y="1340767"/>
          <a:ext cx="8301552" cy="3917034"/>
        </p:xfrm>
        <a:graphic>
          <a:graphicData uri="http://schemas.openxmlformats.org/drawingml/2006/table">
            <a:tbl>
              <a:tblPr/>
              <a:tblGrid>
                <a:gridCol w="679411">
                  <a:extLst>
                    <a:ext uri="{9D8B030D-6E8A-4147-A177-3AD203B41FA5}">
                      <a16:colId xmlns:a16="http://schemas.microsoft.com/office/drawing/2014/main" xmlns="" val="3356467359"/>
                    </a:ext>
                  </a:extLst>
                </a:gridCol>
                <a:gridCol w="1698527">
                  <a:extLst>
                    <a:ext uri="{9D8B030D-6E8A-4147-A177-3AD203B41FA5}">
                      <a16:colId xmlns:a16="http://schemas.microsoft.com/office/drawing/2014/main" xmlns="" val="848865498"/>
                    </a:ext>
                  </a:extLst>
                </a:gridCol>
                <a:gridCol w="1008501">
                  <a:extLst>
                    <a:ext uri="{9D8B030D-6E8A-4147-A177-3AD203B41FA5}">
                      <a16:colId xmlns:a16="http://schemas.microsoft.com/office/drawing/2014/main" xmlns="" val="2969340805"/>
                    </a:ext>
                  </a:extLst>
                </a:gridCol>
                <a:gridCol w="679411">
                  <a:extLst>
                    <a:ext uri="{9D8B030D-6E8A-4147-A177-3AD203B41FA5}">
                      <a16:colId xmlns:a16="http://schemas.microsoft.com/office/drawing/2014/main" xmlns="" val="2365123667"/>
                    </a:ext>
                  </a:extLst>
                </a:gridCol>
                <a:gridCol w="679411">
                  <a:extLst>
                    <a:ext uri="{9D8B030D-6E8A-4147-A177-3AD203B41FA5}">
                      <a16:colId xmlns:a16="http://schemas.microsoft.com/office/drawing/2014/main" xmlns="" val="2315389563"/>
                    </a:ext>
                  </a:extLst>
                </a:gridCol>
                <a:gridCol w="679411">
                  <a:extLst>
                    <a:ext uri="{9D8B030D-6E8A-4147-A177-3AD203B41FA5}">
                      <a16:colId xmlns:a16="http://schemas.microsoft.com/office/drawing/2014/main" xmlns="" val="2033493519"/>
                    </a:ext>
                  </a:extLst>
                </a:gridCol>
                <a:gridCol w="679411">
                  <a:extLst>
                    <a:ext uri="{9D8B030D-6E8A-4147-A177-3AD203B41FA5}">
                      <a16:colId xmlns:a16="http://schemas.microsoft.com/office/drawing/2014/main" xmlns="" val="511072149"/>
                    </a:ext>
                  </a:extLst>
                </a:gridCol>
                <a:gridCol w="838647">
                  <a:extLst>
                    <a:ext uri="{9D8B030D-6E8A-4147-A177-3AD203B41FA5}">
                      <a16:colId xmlns:a16="http://schemas.microsoft.com/office/drawing/2014/main" xmlns="" val="2947112114"/>
                    </a:ext>
                  </a:extLst>
                </a:gridCol>
                <a:gridCol w="679411">
                  <a:extLst>
                    <a:ext uri="{9D8B030D-6E8A-4147-A177-3AD203B41FA5}">
                      <a16:colId xmlns:a16="http://schemas.microsoft.com/office/drawing/2014/main" xmlns="" val="29835732"/>
                    </a:ext>
                  </a:extLst>
                </a:gridCol>
                <a:gridCol w="679411">
                  <a:extLst>
                    <a:ext uri="{9D8B030D-6E8A-4147-A177-3AD203B41FA5}">
                      <a16:colId xmlns:a16="http://schemas.microsoft.com/office/drawing/2014/main" xmlns="" val="1598173466"/>
                    </a:ext>
                  </a:extLst>
                </a:gridCol>
              </a:tblGrid>
              <a:tr h="22533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3857672"/>
                  </a:ext>
                </a:extLst>
              </a:tr>
              <a:tr h="6146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Микитюк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Валерій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Ма'рянович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767403"/>
                  </a:ext>
                </a:extLst>
              </a:tr>
              <a:tr h="6146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Паламарчук Тетяна Миколаївна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 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6101392"/>
                  </a:ext>
                </a:extLst>
              </a:tr>
              <a:tr h="43441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Русак Олена Петрівна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3068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8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51494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бухгалтерського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обліку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оподаткування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аудиту,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598959"/>
              </p:ext>
            </p:extLst>
          </p:nvPr>
        </p:nvGraphicFramePr>
        <p:xfrm>
          <a:off x="323528" y="836711"/>
          <a:ext cx="8424935" cy="5683537"/>
        </p:xfrm>
        <a:graphic>
          <a:graphicData uri="http://schemas.openxmlformats.org/drawingml/2006/table">
            <a:tbl>
              <a:tblPr/>
              <a:tblGrid>
                <a:gridCol w="420596">
                  <a:extLst>
                    <a:ext uri="{9D8B030D-6E8A-4147-A177-3AD203B41FA5}">
                      <a16:colId xmlns:a16="http://schemas.microsoft.com/office/drawing/2014/main" xmlns="" val="1656369824"/>
                    </a:ext>
                  </a:extLst>
                </a:gridCol>
                <a:gridCol w="2446516">
                  <a:extLst>
                    <a:ext uri="{9D8B030D-6E8A-4147-A177-3AD203B41FA5}">
                      <a16:colId xmlns:a16="http://schemas.microsoft.com/office/drawing/2014/main" xmlns="" val="3911993917"/>
                    </a:ext>
                  </a:extLst>
                </a:gridCol>
                <a:gridCol w="1390115">
                  <a:extLst>
                    <a:ext uri="{9D8B030D-6E8A-4147-A177-3AD203B41FA5}">
                      <a16:colId xmlns:a16="http://schemas.microsoft.com/office/drawing/2014/main" xmlns="" val="3510643744"/>
                    </a:ext>
                  </a:extLst>
                </a:gridCol>
                <a:gridCol w="521293">
                  <a:extLst>
                    <a:ext uri="{9D8B030D-6E8A-4147-A177-3AD203B41FA5}">
                      <a16:colId xmlns:a16="http://schemas.microsoft.com/office/drawing/2014/main" xmlns="" val="1938933114"/>
                    </a:ext>
                  </a:extLst>
                </a:gridCol>
                <a:gridCol w="521293">
                  <a:extLst>
                    <a:ext uri="{9D8B030D-6E8A-4147-A177-3AD203B41FA5}">
                      <a16:colId xmlns:a16="http://schemas.microsoft.com/office/drawing/2014/main" xmlns="" val="1075801957"/>
                    </a:ext>
                  </a:extLst>
                </a:gridCol>
                <a:gridCol w="521293">
                  <a:extLst>
                    <a:ext uri="{9D8B030D-6E8A-4147-A177-3AD203B41FA5}">
                      <a16:colId xmlns:a16="http://schemas.microsoft.com/office/drawing/2014/main" xmlns="" val="3321746564"/>
                    </a:ext>
                  </a:extLst>
                </a:gridCol>
                <a:gridCol w="608175">
                  <a:extLst>
                    <a:ext uri="{9D8B030D-6E8A-4147-A177-3AD203B41FA5}">
                      <a16:colId xmlns:a16="http://schemas.microsoft.com/office/drawing/2014/main" xmlns="" val="1969627083"/>
                    </a:ext>
                  </a:extLst>
                </a:gridCol>
                <a:gridCol w="695058">
                  <a:extLst>
                    <a:ext uri="{9D8B030D-6E8A-4147-A177-3AD203B41FA5}">
                      <a16:colId xmlns:a16="http://schemas.microsoft.com/office/drawing/2014/main" xmlns="" val="3365309776"/>
                    </a:ext>
                  </a:extLst>
                </a:gridCol>
                <a:gridCol w="615080">
                  <a:extLst>
                    <a:ext uri="{9D8B030D-6E8A-4147-A177-3AD203B41FA5}">
                      <a16:colId xmlns:a16="http://schemas.microsoft.com/office/drawing/2014/main" xmlns="" val="120677124"/>
                    </a:ext>
                  </a:extLst>
                </a:gridCol>
                <a:gridCol w="685516">
                  <a:extLst>
                    <a:ext uri="{9D8B030D-6E8A-4147-A177-3AD203B41FA5}">
                      <a16:colId xmlns:a16="http://schemas.microsoft.com/office/drawing/2014/main" xmlns="" val="3724483397"/>
                    </a:ext>
                  </a:extLst>
                </a:gridCol>
              </a:tblGrid>
              <a:tr h="17281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7448755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Мороз Юлія Юзефівна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4280815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Цаль-Цалко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Юзеф </a:t>
                      </a:r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Сигізмундович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8264109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Суліменко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Лариса Антонівна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1454550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Малюга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Наталія Михайлівна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 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9158068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Гайдучок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Тетяна Станіславівна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67077"/>
                  </a:ext>
                </a:extLst>
              </a:tr>
              <a:tr h="35166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Савченко Наталія Миколаївна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9254614"/>
                  </a:ext>
                </a:extLst>
              </a:tr>
              <a:tr h="35166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Ярмолюк Олена Феліксівна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1946093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Савченко Роман Олександрович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506717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Дмитренко Ольга Миколаївна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8086308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Вітер Світлана Анатоліївна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9797960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Цегельник Ніна Іванівна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510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0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комп'ютерних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технологій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моделювання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систем, 2020 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43637"/>
              </p:ext>
            </p:extLst>
          </p:nvPr>
        </p:nvGraphicFramePr>
        <p:xfrm>
          <a:off x="323529" y="908725"/>
          <a:ext cx="8496942" cy="5582929"/>
        </p:xfrm>
        <a:graphic>
          <a:graphicData uri="http://schemas.openxmlformats.org/drawingml/2006/table">
            <a:tbl>
              <a:tblPr/>
              <a:tblGrid>
                <a:gridCol w="356842">
                  <a:extLst>
                    <a:ext uri="{9D8B030D-6E8A-4147-A177-3AD203B41FA5}">
                      <a16:colId xmlns:a16="http://schemas.microsoft.com/office/drawing/2014/main" xmlns="" val="88518793"/>
                    </a:ext>
                  </a:extLst>
                </a:gridCol>
                <a:gridCol w="2349222">
                  <a:extLst>
                    <a:ext uri="{9D8B030D-6E8A-4147-A177-3AD203B41FA5}">
                      <a16:colId xmlns:a16="http://schemas.microsoft.com/office/drawing/2014/main" xmlns="" val="1608929810"/>
                    </a:ext>
                  </a:extLst>
                </a:gridCol>
                <a:gridCol w="1599077">
                  <a:extLst>
                    <a:ext uri="{9D8B030D-6E8A-4147-A177-3AD203B41FA5}">
                      <a16:colId xmlns:a16="http://schemas.microsoft.com/office/drawing/2014/main" xmlns="" val="2356588887"/>
                    </a:ext>
                  </a:extLst>
                </a:gridCol>
                <a:gridCol w="641191">
                  <a:extLst>
                    <a:ext uri="{9D8B030D-6E8A-4147-A177-3AD203B41FA5}">
                      <a16:colId xmlns:a16="http://schemas.microsoft.com/office/drawing/2014/main" xmlns="" val="1291076827"/>
                    </a:ext>
                  </a:extLst>
                </a:gridCol>
                <a:gridCol w="549592">
                  <a:extLst>
                    <a:ext uri="{9D8B030D-6E8A-4147-A177-3AD203B41FA5}">
                      <a16:colId xmlns:a16="http://schemas.microsoft.com/office/drawing/2014/main" xmlns="" val="2334053312"/>
                    </a:ext>
                  </a:extLst>
                </a:gridCol>
                <a:gridCol w="549592">
                  <a:extLst>
                    <a:ext uri="{9D8B030D-6E8A-4147-A177-3AD203B41FA5}">
                      <a16:colId xmlns:a16="http://schemas.microsoft.com/office/drawing/2014/main" xmlns="" val="217224372"/>
                    </a:ext>
                  </a:extLst>
                </a:gridCol>
                <a:gridCol w="641191">
                  <a:extLst>
                    <a:ext uri="{9D8B030D-6E8A-4147-A177-3AD203B41FA5}">
                      <a16:colId xmlns:a16="http://schemas.microsoft.com/office/drawing/2014/main" xmlns="" val="400792330"/>
                    </a:ext>
                  </a:extLst>
                </a:gridCol>
                <a:gridCol w="597715">
                  <a:extLst>
                    <a:ext uri="{9D8B030D-6E8A-4147-A177-3AD203B41FA5}">
                      <a16:colId xmlns:a16="http://schemas.microsoft.com/office/drawing/2014/main" xmlns="" val="2959974371"/>
                    </a:ext>
                  </a:extLst>
                </a:gridCol>
                <a:gridCol w="606260">
                  <a:extLst>
                    <a:ext uri="{9D8B030D-6E8A-4147-A177-3AD203B41FA5}">
                      <a16:colId xmlns:a16="http://schemas.microsoft.com/office/drawing/2014/main" xmlns="" val="2090624908"/>
                    </a:ext>
                  </a:extLst>
                </a:gridCol>
                <a:gridCol w="606260">
                  <a:extLst>
                    <a:ext uri="{9D8B030D-6E8A-4147-A177-3AD203B41FA5}">
                      <a16:colId xmlns:a16="http://schemas.microsoft.com/office/drawing/2014/main" xmlns="" val="584798148"/>
                    </a:ext>
                  </a:extLst>
                </a:gridCol>
              </a:tblGrid>
              <a:tr h="172818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074539"/>
                  </a:ext>
                </a:extLst>
              </a:tr>
              <a:tr h="21921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Бродський Юрій Борисович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завідувач кафедри 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7297073"/>
                  </a:ext>
                </a:extLst>
              </a:tr>
              <a:tr h="21921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Молодецька-</a:t>
                      </a:r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Гринчук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Катерина Валеріївна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3552391"/>
                  </a:ext>
                </a:extLst>
              </a:tr>
              <a:tr h="21921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Николюк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Ольга Миколаївна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4818110"/>
                  </a:ext>
                </a:extLst>
              </a:tr>
              <a:tr h="21921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Воротніков </a:t>
                      </a:r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Володимир Володимирович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5539187"/>
                  </a:ext>
                </a:extLst>
              </a:tr>
              <a:tr h="21921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Черепанська Ірина Юріївна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6409936"/>
                  </a:ext>
                </a:extLst>
              </a:tr>
              <a:tr h="21921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Ковбасюк </a:t>
                      </a:r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Сергій Валентинович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професор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2780713"/>
                  </a:ext>
                </a:extLst>
              </a:tr>
              <a:tr h="2526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Лапін Андрій Валерійович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3667690"/>
                  </a:ext>
                </a:extLst>
              </a:tr>
              <a:tr h="36490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Маєвський Олександр Володимирович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3639565"/>
                  </a:ext>
                </a:extLst>
              </a:tr>
              <a:tr h="29753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Топольницький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Павло Петрович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489896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Тимонін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Юрій Олександрович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710886"/>
                  </a:ext>
                </a:extLst>
              </a:tr>
              <a:tr h="18520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Ігнатюк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Марина Вікторівна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викладач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8217766"/>
                  </a:ext>
                </a:extLst>
              </a:tr>
              <a:tr h="18520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Васько Сергій Михайлович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0973555"/>
                  </a:ext>
                </a:extLst>
              </a:tr>
              <a:tr h="18520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Грінчук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Інна Олексіївна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 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7282615"/>
                  </a:ext>
                </a:extLst>
              </a:tr>
              <a:tr h="18520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Величко Олексій Сергійович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430178"/>
                  </a:ext>
                </a:extLst>
              </a:tr>
              <a:tr h="27162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Терещук Володимир Ігорович 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асистент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0266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0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540" y="0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Наукова діяльність НПП кафедри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фінансів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і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кредиту, 2020 р.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066561"/>
              </p:ext>
            </p:extLst>
          </p:nvPr>
        </p:nvGraphicFramePr>
        <p:xfrm>
          <a:off x="467544" y="836712"/>
          <a:ext cx="8349440" cy="5819776"/>
        </p:xfrm>
        <a:graphic>
          <a:graphicData uri="http://schemas.openxmlformats.org/drawingml/2006/table">
            <a:tbl>
              <a:tblPr/>
              <a:tblGrid>
                <a:gridCol w="279155">
                  <a:extLst>
                    <a:ext uri="{9D8B030D-6E8A-4147-A177-3AD203B41FA5}">
                      <a16:colId xmlns:a16="http://schemas.microsoft.com/office/drawing/2014/main" xmlns="" val="3358466204"/>
                    </a:ext>
                  </a:extLst>
                </a:gridCol>
                <a:gridCol w="2093981">
                  <a:extLst>
                    <a:ext uri="{9D8B030D-6E8A-4147-A177-3AD203B41FA5}">
                      <a16:colId xmlns:a16="http://schemas.microsoft.com/office/drawing/2014/main" xmlns="" val="1609291340"/>
                    </a:ext>
                  </a:extLst>
                </a:gridCol>
                <a:gridCol w="1223776">
                  <a:extLst>
                    <a:ext uri="{9D8B030D-6E8A-4147-A177-3AD203B41FA5}">
                      <a16:colId xmlns:a16="http://schemas.microsoft.com/office/drawing/2014/main" xmlns="" val="1166168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xmlns="" val="607497895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xmlns="" val="1927527444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xmlns="" val="2273436172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xmlns="" val="1156861566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xmlns="" val="660585030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xmlns="" val="1407903082"/>
                    </a:ext>
                  </a:extLst>
                </a:gridCol>
                <a:gridCol w="771516">
                  <a:extLst>
                    <a:ext uri="{9D8B030D-6E8A-4147-A177-3AD203B41FA5}">
                      <a16:colId xmlns:a16="http://schemas.microsoft.com/office/drawing/2014/main" xmlns="" val="2642100854"/>
                    </a:ext>
                  </a:extLst>
                </a:gridCol>
              </a:tblGrid>
              <a:tr h="14857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3868" marR="3868" marT="3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посібники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Підручники </a:t>
                      </a:r>
                      <a:endParaRPr lang="uk-UA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Монографії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видання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Scopus </a:t>
                      </a:r>
                      <a:endParaRPr lang="uk-U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WOS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"Б"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"В"</a:t>
                      </a:r>
                    </a:p>
                  </a:txBody>
                  <a:tcPr marL="3868" marR="3868" marT="3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4257554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Дема Дмитро Іванович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зав. 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кафедри 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3736885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Абрамова Ірина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Вячеславівна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8433806"/>
                  </a:ext>
                </a:extLst>
              </a:tr>
              <a:tr h="38791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Куровська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Наталія Олександрівна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1538513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Недільська Лариса Василівна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8462324"/>
                  </a:ext>
                </a:extLst>
              </a:tr>
              <a:tr h="28924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Стойко Олег Якович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 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544177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Сус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Леся Валеріївна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5042450"/>
                  </a:ext>
                </a:extLst>
              </a:tr>
              <a:tr h="2865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Сус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Юрій Юрійович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732174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Шубенко Інна Андріївна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3181604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Віленчук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Олександр Миколайович 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доцент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6205657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Дем`янюк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Інна Вікторівна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291579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Мартинюк Галина Петрівна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старший викладач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4108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9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37912755"/>
              </p:ext>
            </p:extLst>
          </p:nvPr>
        </p:nvGraphicFramePr>
        <p:xfrm>
          <a:off x="1331640" y="1988840"/>
          <a:ext cx="6936902" cy="435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Кількість викладачів у яких відсутні фахові публікації у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2020 р.			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Всього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37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осіб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653667"/>
            <a:ext cx="256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розрізі факультетів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37" y="365631"/>
            <a:ext cx="1184562" cy="93526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30529"/>
              </p:ext>
            </p:extLst>
          </p:nvPr>
        </p:nvGraphicFramePr>
        <p:xfrm>
          <a:off x="571986" y="1293722"/>
          <a:ext cx="1224136" cy="4884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0372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Кількість</a:t>
                      </a:r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 викладачів</a:t>
                      </a:r>
                    </a:p>
                    <a:p>
                      <a:pPr algn="ctr"/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всього: 354</a:t>
                      </a:r>
                      <a:endParaRPr lang="uk-UA" sz="14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0766">
                <a:tc>
                  <a:txBody>
                    <a:bodyPr/>
                    <a:lstStyle/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43</a:t>
                      </a:r>
                    </a:p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56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57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704582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33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738215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41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953244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39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248703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50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084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8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22603431"/>
              </p:ext>
            </p:extLst>
          </p:nvPr>
        </p:nvGraphicFramePr>
        <p:xfrm>
          <a:off x="1331640" y="1988840"/>
          <a:ext cx="6936902" cy="435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Кількість викладачів у яких одна фахова публікації у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2020 р.			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Всього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60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осіб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653667"/>
            <a:ext cx="256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розрізі факультетів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37" y="365631"/>
            <a:ext cx="1184562" cy="93526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571986" y="1293722"/>
          <a:ext cx="1224136" cy="4884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0372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Кількість</a:t>
                      </a:r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 викладачів</a:t>
                      </a:r>
                    </a:p>
                    <a:p>
                      <a:pPr algn="ctr"/>
                      <a:r>
                        <a:rPr lang="uk-UA" sz="1400" b="0" baseline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всього: 354</a:t>
                      </a:r>
                      <a:endParaRPr lang="uk-UA" sz="14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0766">
                <a:tc>
                  <a:txBody>
                    <a:bodyPr/>
                    <a:lstStyle/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43</a:t>
                      </a:r>
                    </a:p>
                    <a:p>
                      <a:pPr algn="ctr"/>
                      <a:endParaRPr lang="uk-UA" sz="1600" b="0" dirty="0" smtClean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56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57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7045822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33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738215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41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9532444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39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2487031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50</a:t>
                      </a:r>
                      <a:endParaRPr lang="uk-UA" sz="16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084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1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4775" y="2204864"/>
            <a:ext cx="56797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lack" panose="020B0A03030101060003" pitchFamily="34" charset="-52"/>
              </a:rPr>
              <a:t>Дякую за увагу 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0383" y="44371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itchFamily="18" charset="0"/>
              </a:rPr>
              <a:t>Проректор з наукової роботи та інноваційного розвитку</a:t>
            </a:r>
          </a:p>
          <a:p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itchFamily="18" charset="0"/>
              </a:rPr>
              <a:t>д.с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itchFamily="18" charset="0"/>
              </a:rPr>
              <a:t>.-г. н., професор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itchFamily="18" charset="0"/>
              </a:rPr>
              <a:t>Романчук Людмила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itchFamily="18" charset="0"/>
              </a:rPr>
              <a:t>Донатівна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itchFamily="18" charset="0"/>
              </a:rPr>
              <a:t>e-mail: ludmilaromanchuck14@gmail.com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654" y="125693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/>
            </a:r>
            <a:br>
              <a:rPr lang="uk-UA" sz="27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uk-UA" sz="27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НАВЧАЛЬНО-НАУКОВА </a:t>
            </a:r>
            <a:r>
              <a:rPr lang="uk-UA" sz="27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КЛІНІКО-ДІАГНОСТИЧНА </a:t>
            </a:r>
            <a:br>
              <a:rPr lang="uk-UA" sz="27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uk-UA" sz="27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ЛАБОРАТОРІЯ </a:t>
            </a:r>
            <a:r>
              <a:rPr lang="uk-UA" sz="3600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/>
            </a:r>
            <a:br>
              <a:rPr lang="uk-UA" sz="3600" dirty="0" smtClean="0">
                <a:latin typeface="Roboto Black" panose="02000000000000000000" pitchFamily="2" charset="0"/>
                <a:ea typeface="Roboto Black" panose="02000000000000000000" pitchFamily="2" charset="0"/>
              </a:rPr>
            </a:br>
            <a:endParaRPr lang="uk-UA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33484"/>
            <a:ext cx="3960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2018 році створена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навчально-наукова клініко-діагностична лабораторія. Впродовж 2019-2020 років у лабораторії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капітальний ремонт 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лабораторного обладнання на суму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980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Чеською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фірмою «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Біовете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 на суму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 грн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спільного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договором про співпрацю.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 морфологічне дослідження крові за 24 показниками та біохімічне дослідження – за 21 показником. Впродовж 2020 року лабораторією надано послуг фізичним та юридичним особам на суму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 тис грн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укладено договорів за науково-дослідними темами на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суму 20 тис грн.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 постійно поновлюється новими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приладами. Наразі проводиться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документації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її акредитації.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41" y="18101"/>
            <a:ext cx="1184562" cy="935264"/>
          </a:xfrm>
          <a:prstGeom prst="rect">
            <a:avLst/>
          </a:prstGeom>
        </p:spPr>
      </p:pic>
      <p:pic>
        <p:nvPicPr>
          <p:cNvPr id="11" name="Picture 7" descr="4в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10435"/>
            <a:ext cx="4320101" cy="46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412038" cy="114300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Отримано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патентів,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/>
            </a:r>
            <a:br>
              <a:rPr lang="uk-UA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власником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яких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є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Поліський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національний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університет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2018-2020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рр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</a:t>
            </a:r>
            <a:endParaRPr lang="uk-UA" sz="2800" dirty="0">
              <a:solidFill>
                <a:schemeClr val="accent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506"/>
            <a:ext cx="1184562" cy="935264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3824146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10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9539" y="309675"/>
            <a:ext cx="8172400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студентів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переможців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Всеукраїнського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конкурсу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студентських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наукових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робіт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 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галузей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спеціальностей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2019/2020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н.р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95536" y="600263"/>
          <a:ext cx="8280920" cy="325374"/>
        </p:xfrm>
        <a:graphic>
          <a:graphicData uri="http://schemas.openxmlformats.org/drawingml/2006/table">
            <a:tbl>
              <a:tblPr/>
              <a:tblGrid>
                <a:gridCol w="3846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537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" y="55819"/>
            <a:ext cx="1184562" cy="935264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8457845"/>
              </p:ext>
            </p:extLst>
          </p:nvPr>
        </p:nvGraphicFramePr>
        <p:xfrm>
          <a:off x="971600" y="1595000"/>
          <a:ext cx="6774160" cy="490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15021" y="1305539"/>
            <a:ext cx="256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розрізі факультетів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11068" y="501317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011068" y="386789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14016" y="1238772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Всього 11 осіб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9480</TotalTime>
  <Words>7031</Words>
  <Application>Microsoft Office PowerPoint</Application>
  <PresentationFormat>Экран (4:3)</PresentationFormat>
  <Paragraphs>4255</Paragraphs>
  <Slides>67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Презентация PowerPoint</vt:lpstr>
      <vt:lpstr>Презентация PowerPoint</vt:lpstr>
      <vt:lpstr>Презентация PowerPoint</vt:lpstr>
      <vt:lpstr>Ботанічний сад</vt:lpstr>
      <vt:lpstr>Дослідне поле</vt:lpstr>
      <vt:lpstr>Вимірювальна лабораторія</vt:lpstr>
      <vt:lpstr> НАВЧАЛЬНО-НАУКОВА КЛІНІКО-ДІАГНОСТИЧНА  ЛАБОРАТОРІЯ  </vt:lpstr>
      <vt:lpstr>Отримано патентів, власником яких є Поліський національний університет, 2018-2020 рр.</vt:lpstr>
      <vt:lpstr>Презентация PowerPoint</vt:lpstr>
      <vt:lpstr>Діяльність аспірантури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Наталия</cp:lastModifiedBy>
  <cp:revision>635</cp:revision>
  <cp:lastPrinted>2020-01-27T11:48:23Z</cp:lastPrinted>
  <dcterms:created xsi:type="dcterms:W3CDTF">2018-01-22T07:50:13Z</dcterms:created>
  <dcterms:modified xsi:type="dcterms:W3CDTF">2021-04-30T08:06:05Z</dcterms:modified>
</cp:coreProperties>
</file>