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72" r:id="rId25"/>
    <p:sldId id="276" r:id="rId2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иректор" initials="Д" lastIdx="1" clrIdx="0">
    <p:extLst>
      <p:ext uri="{19B8F6BF-5375-455C-9EA6-DF929625EA0E}">
        <p15:presenceInfo xmlns:p15="http://schemas.microsoft.com/office/powerpoint/2012/main" xmlns="" userId="Директо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0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8257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106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2357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982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154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895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593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88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327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988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60648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593066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945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701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79274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7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19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15000" y="470153"/>
            <a:ext cx="2075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chemeClr val="accent2"/>
                </a:solidFill>
                <a:latin typeface="Arial Black"/>
                <a:cs typeface="Arial Black"/>
              </a:rPr>
              <a:t>ПРОЄКТ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09599" y="2160590"/>
            <a:ext cx="6347714" cy="248850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СТРАТЕГІЯ РОЗВИТКУ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ВСП «ФАХОВИЙ КОЛЕДЖ БУДІВНИЦТВА, АРХІТЕКТУРИ ТА ДИЗАЙНУ ПОЛІСЬКОГО НАЦІОНАЛЬНОГО УНІВЕРСИТЕТУ»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НА 2025-2030 роки.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9598" y="5848393"/>
            <a:ext cx="662940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2000" b="1" i="1" dirty="0">
                <a:solidFill>
                  <a:srgbClr val="0070C0"/>
                </a:solidFill>
                <a:latin typeface="Arial Black" panose="020B0A04020102020204" pitchFamily="34" charset="0"/>
                <a:cs typeface="Calibri"/>
              </a:rPr>
              <a:t>Віталій Палій, кандидат на посаду директора коледжу </a:t>
            </a:r>
            <a:endParaRPr sz="2000" b="1" i="1" dirty="0">
              <a:solidFill>
                <a:srgbClr val="0070C0"/>
              </a:solidFill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530572-F240-4866-9C2D-6A1AE3F2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060"/>
            <a:ext cx="2213286" cy="16575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6172200" cy="630173"/>
          </a:xfrm>
          <a:prstGeom prst="rect">
            <a:avLst/>
          </a:prstGeom>
        </p:spPr>
        <p:txBody>
          <a:bodyPr vert="horz" wrap="square" lIns="0" tIns="75438" rIns="0" bIns="0" rtlCol="0">
            <a:spAutoFit/>
          </a:bodyPr>
          <a:lstStyle/>
          <a:p>
            <a:pPr marL="817880" marR="5080" indent="61404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СТВОРЕННЯ СУЧАСНОГО </a:t>
            </a:r>
            <a:r>
              <a:rPr sz="1800" b="1" spc="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ІНФОРМАЦІЙНОГО</a:t>
            </a:r>
            <a:r>
              <a:rPr sz="1800" b="1" spc="-5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СЕРЕДОВИЩА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1527" y="1902473"/>
            <a:ext cx="7365365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b="1" spc="-10" dirty="0">
                <a:solidFill>
                  <a:srgbClr val="002060"/>
                </a:solidFill>
                <a:cs typeface="Calibri"/>
              </a:rPr>
              <a:t>Підтримка,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розвиток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і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оновлення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всієї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інфраструктури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комп’ютерної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мережі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uk-UA" sz="1800" b="1" spc="-15" dirty="0">
                <a:solidFill>
                  <a:srgbClr val="002060"/>
                </a:solidFill>
                <a:cs typeface="Calibri"/>
              </a:rPr>
              <a:t>к</a:t>
            </a:r>
            <a:r>
              <a:rPr sz="1800" b="1" spc="-15" dirty="0" err="1">
                <a:solidFill>
                  <a:srgbClr val="002060"/>
                </a:solidFill>
                <a:cs typeface="Calibri"/>
              </a:rPr>
              <a:t>оледжу</a:t>
            </a:r>
            <a:r>
              <a:rPr lang="uk-UA" sz="1800" b="1" spc="-15" dirty="0">
                <a:solidFill>
                  <a:srgbClr val="002060"/>
                </a:solidFill>
                <a:cs typeface="Calibri"/>
              </a:rPr>
              <a:t>.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Постійне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оновлення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сучасних</a:t>
            </a:r>
            <a:r>
              <a:rPr sz="18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систем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управління</a:t>
            </a:r>
            <a:r>
              <a:rPr sz="18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освітнім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процесом</a:t>
            </a:r>
            <a:endParaRPr sz="1800" dirty="0">
              <a:solidFill>
                <a:srgbClr val="002060"/>
              </a:solidFill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Створення бази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даних</a:t>
            </a:r>
            <a:r>
              <a:rPr sz="18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випускників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cs typeface="Calibri"/>
              </a:rPr>
              <a:t>коледжу</a:t>
            </a:r>
            <a:endParaRPr sz="1800" dirty="0">
              <a:solidFill>
                <a:srgbClr val="002060"/>
              </a:solidFill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Забезпечення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супроводу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сторінок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коледжу</a:t>
            </a:r>
            <a:r>
              <a:rPr sz="1800" b="1" spc="-3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в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усіх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 err="1">
                <a:solidFill>
                  <a:srgbClr val="002060"/>
                </a:solidFill>
                <a:cs typeface="Calibri"/>
              </a:rPr>
              <a:t>основних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соціальних</a:t>
            </a:r>
            <a:r>
              <a:rPr lang="uk-UA"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 err="1">
                <a:solidFill>
                  <a:srgbClr val="002060"/>
                </a:solidFill>
                <a:cs typeface="Calibri"/>
              </a:rPr>
              <a:t>мережах</a:t>
            </a:r>
            <a:endParaRPr sz="1800" dirty="0">
              <a:solidFill>
                <a:srgbClr val="002060"/>
              </a:solidFill>
              <a:cs typeface="Calibri"/>
            </a:endParaRPr>
          </a:p>
          <a:p>
            <a:pPr marL="299085" marR="292735" indent="-287020">
              <a:lnSpc>
                <a:spcPct val="100000"/>
              </a:lnSpc>
              <a:spcBef>
                <a:spcPts val="1205"/>
              </a:spcBef>
              <a:buFont typeface="Wingdings"/>
              <a:buChar char=""/>
              <a:tabLst>
                <a:tab pos="299720" algn="l"/>
              </a:tabLst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Забезпечення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інформаційними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ресурсами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ведення</a:t>
            </a:r>
            <a:r>
              <a:rPr sz="18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на</a:t>
            </a:r>
            <a:r>
              <a:rPr sz="1800" b="1" spc="3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законодавчо </a:t>
            </a:r>
            <a:r>
              <a:rPr sz="1800" b="1" spc="-39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закріпленій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основі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електронного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документообігу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й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дистанційного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доступу</a:t>
            </a:r>
            <a:r>
              <a:rPr sz="18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до</a:t>
            </a:r>
            <a:r>
              <a:rPr sz="18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публічних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 err="1">
                <a:solidFill>
                  <a:srgbClr val="002060"/>
                </a:solidFill>
                <a:cs typeface="Calibri"/>
              </a:rPr>
              <a:t>документів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20" dirty="0" err="1">
                <a:solidFill>
                  <a:srgbClr val="002060"/>
                </a:solidFill>
                <a:cs typeface="Calibri"/>
              </a:rPr>
              <a:t>коледжу</a:t>
            </a:r>
            <a:endParaRPr sz="18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8707" y="5577838"/>
            <a:ext cx="1810511" cy="12070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4883" y="5428486"/>
            <a:ext cx="1989327" cy="1356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0CA74A-F36B-4A95-9038-AEFCAAB3E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8600"/>
            <a:ext cx="2036240" cy="15302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531063"/>
            <a:ext cx="5943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РОЗВИТОК</a:t>
            </a:r>
            <a:r>
              <a:rPr sz="2400" spc="-4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КАДРОВОГО </a:t>
            </a:r>
            <a:r>
              <a:rPr sz="2400" spc="-6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Arial Black" panose="020B0A04020102020204" pitchFamily="34" charset="0"/>
              </a:rPr>
              <a:t>ПОТЕНЦІАЛУ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0050" y="1819270"/>
            <a:ext cx="7924800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Підвищувати професіоналізм педагогічних працівників коледжу завдяки їх систематичному самовдосконаленню, поєднанню навчально-методичної роботи.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Розвивати систему підготовки й підвищення кваліфікації викладачів коледжу (стажування, курси, спецсемінари, практикуми, проблемні і творчі групи тощо).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Залучати викладачів до участі у творчих конкурсах, науково-педагогічних конференціях, виставках методичних робіт із метою підвищення професійного рівня.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Сприяти ґрунтовному оволодінню сучасними комп’ютерно- інформаційними технологіями всіма працівниками коледжу.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Розробити нові критерії рейтингової оцінки діяльності педпрацівників, механізмів підвищення їх мотивації до безперервного професійного зростання.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Зміцнювати корпоративний дух співробітників і здобувачів освіти в коледжі.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Формувати ефективну систему стимулювання педагогічних і методичних інновацій.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Підвищувати рівень соціального та правового захисту працівників коледжу, поліпшувати умови праці.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Здійснювати моральне й матеріальне заохочення педпрацівників.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Здійснювати своєчасну виплату заробітної плати, відпускних коштів і кош­тів на оздоровлення.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500" dirty="0">
                <a:solidFill>
                  <a:srgbClr val="002060"/>
                </a:solidFill>
              </a:rPr>
              <a:t>Сприяти підвищенню рівня суспільної активності профспілкової організації для реального захисту працівників коледжу.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5700" y="5868923"/>
            <a:ext cx="1638300" cy="9890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773F34C-6CF3-47D2-ABF3-98EABA4E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1309"/>
            <a:ext cx="2036240" cy="15302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54376" y="452373"/>
            <a:ext cx="4425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Arial Black" panose="020B0A04020102020204" pitchFamily="34" charset="0"/>
              </a:rPr>
              <a:t>УПРАВЛІННЯ</a:t>
            </a:r>
            <a:r>
              <a:rPr sz="2400" spc="-8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КОЛЕДЖЕМ</a:t>
            </a:r>
            <a:endParaRPr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7568" y="1927654"/>
            <a:ext cx="8399133" cy="4930346"/>
            <a:chOff x="164984" y="1315211"/>
            <a:chExt cx="8399133" cy="4930346"/>
          </a:xfrm>
          <a:solidFill>
            <a:schemeClr val="accent1"/>
          </a:solidFill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872" y="1315211"/>
              <a:ext cx="7017258" cy="656081"/>
            </a:xfrm>
            <a:prstGeom prst="rect">
              <a:avLst/>
            </a:prstGeom>
            <a:grpFill/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656" y="2223515"/>
              <a:ext cx="7506461" cy="924305"/>
            </a:xfrm>
            <a:prstGeom prst="rect">
              <a:avLst/>
            </a:prstGeom>
            <a:grpFill/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9576" y="3479291"/>
              <a:ext cx="7262622" cy="646937"/>
            </a:xfrm>
            <a:prstGeom prst="rect">
              <a:avLst/>
            </a:prstGeom>
            <a:grpFill/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984" y="4776421"/>
              <a:ext cx="1903476" cy="1469136"/>
            </a:xfrm>
            <a:prstGeom prst="rect">
              <a:avLst/>
            </a:prstGeom>
            <a:grpFill/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0904" y="4457712"/>
              <a:ext cx="4219194" cy="369557"/>
            </a:xfrm>
            <a:prstGeom prst="rect">
              <a:avLst/>
            </a:prstGeom>
            <a:grpFill/>
          </p:spPr>
        </p:pic>
      </p:grpSp>
      <p:sp>
        <p:nvSpPr>
          <p:cNvPr id="11" name="object 11"/>
          <p:cNvSpPr txBox="1"/>
          <p:nvPr/>
        </p:nvSpPr>
        <p:spPr>
          <a:xfrm>
            <a:off x="1070240" y="1927654"/>
            <a:ext cx="7651613" cy="3512058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241300" marR="3302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Забезпечення</a:t>
            </a:r>
            <a:r>
              <a:rPr sz="1800" b="1" spc="2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функціонування</a:t>
            </a:r>
            <a:r>
              <a:rPr sz="1800" b="1" spc="4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етики</a:t>
            </a:r>
            <a:r>
              <a:rPr sz="1800" b="1" spc="-1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управлінської</a:t>
            </a:r>
            <a:r>
              <a:rPr sz="1800" b="1" spc="2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діяльності,</a:t>
            </a:r>
            <a:r>
              <a:rPr sz="1800" b="1" spc="3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orbel"/>
                <a:cs typeface="Corbel"/>
              </a:rPr>
              <a:t>що </a:t>
            </a:r>
            <a:r>
              <a:rPr sz="1800" b="1" spc="-35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ґрунтується</a:t>
            </a:r>
            <a:r>
              <a:rPr sz="1800" b="1" spc="-2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на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принципах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 взаємоповаги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й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позитивної</a:t>
            </a:r>
            <a:r>
              <a:rPr sz="1800" b="1" spc="-2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мотивації</a:t>
            </a: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solidFill>
                <a:srgbClr val="002060"/>
              </a:solidFill>
              <a:latin typeface="Corbel"/>
              <a:cs typeface="Corbel"/>
            </a:endParaRPr>
          </a:p>
          <a:p>
            <a:pPr marL="12700" marR="5080" indent="156845">
              <a:lnSpc>
                <a:spcPct val="100000"/>
              </a:lnSpc>
              <a:spcBef>
                <a:spcPts val="5"/>
              </a:spcBef>
            </a:pPr>
            <a:r>
              <a:rPr sz="1800" b="1" spc="-15" dirty="0">
                <a:solidFill>
                  <a:srgbClr val="002060"/>
                </a:solidFill>
                <a:latin typeface="Corbel"/>
                <a:cs typeface="Corbel"/>
              </a:rPr>
              <a:t>Створення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умов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для</a:t>
            </a:r>
            <a:r>
              <a:rPr sz="1800" b="1" spc="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забезпечення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відкритості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 й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публічності</a:t>
            </a:r>
            <a:r>
              <a:rPr sz="1800" b="1" spc="1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процесу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 розроблення</a:t>
            </a:r>
            <a:r>
              <a:rPr sz="1800" b="1" spc="3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основних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інституційних</a:t>
            </a:r>
            <a:r>
              <a:rPr sz="1800" b="1" spc="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нормативних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актів,</a:t>
            </a:r>
            <a:r>
              <a:rPr sz="1800" b="1" spc="2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їх</a:t>
            </a:r>
            <a:r>
              <a:rPr sz="1800" b="1" spc="1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громадське</a:t>
            </a: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 marL="2160270">
              <a:lnSpc>
                <a:spcPct val="100000"/>
              </a:lnSpc>
            </a:pP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обговорення</a:t>
            </a:r>
            <a:r>
              <a:rPr sz="1800" b="1" spc="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й</a:t>
            </a:r>
            <a:r>
              <a:rPr sz="1800" b="1" spc="-2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затвердження</a:t>
            </a: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 marL="1317625" marR="664210" indent="-658495">
              <a:lnSpc>
                <a:spcPct val="100000"/>
              </a:lnSpc>
              <a:spcBef>
                <a:spcPts val="1210"/>
              </a:spcBef>
            </a:pP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Запровадження</a:t>
            </a:r>
            <a:r>
              <a:rPr sz="1800" b="1" spc="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принципу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5" dirty="0">
                <a:solidFill>
                  <a:srgbClr val="002060"/>
                </a:solidFill>
                <a:latin typeface="Corbel"/>
                <a:cs typeface="Corbel"/>
              </a:rPr>
              <a:t>модерації</a:t>
            </a:r>
            <a:r>
              <a:rPr sz="1800" b="1" spc="2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та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 посередництва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для </a:t>
            </a:r>
            <a:r>
              <a:rPr sz="1800" b="1" spc="-35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забезпечення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ефективної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колективної</a:t>
            </a:r>
            <a:r>
              <a:rPr sz="1800" b="1" spc="10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orbel"/>
                <a:cs typeface="Corbel"/>
              </a:rPr>
              <a:t>роботи</a:t>
            </a: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  <a:p>
            <a:pPr marR="89535" algn="ctr">
              <a:lnSpc>
                <a:spcPct val="100000"/>
              </a:lnSpc>
              <a:spcBef>
                <a:spcPts val="1185"/>
              </a:spcBef>
            </a:pPr>
            <a:r>
              <a:rPr sz="1800" b="1" spc="-10" dirty="0">
                <a:solidFill>
                  <a:srgbClr val="002060"/>
                </a:solidFill>
                <a:latin typeface="Corbel"/>
                <a:cs typeface="Corbel"/>
              </a:rPr>
              <a:t>Популяризація</a:t>
            </a:r>
            <a:r>
              <a:rPr sz="1800" b="1" spc="5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5" dirty="0">
                <a:solidFill>
                  <a:srgbClr val="002060"/>
                </a:solidFill>
                <a:latin typeface="Corbel"/>
                <a:cs typeface="Corbel"/>
              </a:rPr>
              <a:t>бренду</a:t>
            </a:r>
            <a:r>
              <a:rPr sz="1800" b="1" dirty="0">
                <a:solidFill>
                  <a:srgbClr val="002060"/>
                </a:solidFill>
                <a:latin typeface="Corbel"/>
                <a:cs typeface="Corbel"/>
              </a:rPr>
              <a:t> </a:t>
            </a:r>
            <a:r>
              <a:rPr sz="1800" b="1" spc="-15" dirty="0">
                <a:solidFill>
                  <a:srgbClr val="002060"/>
                </a:solidFill>
                <a:latin typeface="Corbel"/>
                <a:cs typeface="Corbel"/>
              </a:rPr>
              <a:t>коледжу</a:t>
            </a:r>
            <a:endParaRPr sz="18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35986" y="802556"/>
            <a:ext cx="3447288" cy="4279391"/>
            <a:chOff x="4498847" y="161544"/>
            <a:chExt cx="3447288" cy="4279391"/>
          </a:xfrm>
        </p:grpSpPr>
        <p:sp>
          <p:nvSpPr>
            <p:cNvPr id="13" name="object 13"/>
            <p:cNvSpPr/>
            <p:nvPr/>
          </p:nvSpPr>
          <p:spPr>
            <a:xfrm>
              <a:off x="4498847" y="989076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19">
                  <a:moveTo>
                    <a:pt x="353187" y="0"/>
                  </a:moveTo>
                  <a:lnTo>
                    <a:pt x="117728" y="0"/>
                  </a:lnTo>
                  <a:lnTo>
                    <a:pt x="117728" y="175260"/>
                  </a:lnTo>
                  <a:lnTo>
                    <a:pt x="0" y="175260"/>
                  </a:lnTo>
                  <a:lnTo>
                    <a:pt x="235457" y="350520"/>
                  </a:lnTo>
                  <a:lnTo>
                    <a:pt x="470915" y="175260"/>
                  </a:lnTo>
                  <a:lnTo>
                    <a:pt x="353187" y="175260"/>
                  </a:lnTo>
                  <a:lnTo>
                    <a:pt x="3531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8847" y="989076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19">
                  <a:moveTo>
                    <a:pt x="0" y="175260"/>
                  </a:moveTo>
                  <a:lnTo>
                    <a:pt x="117728" y="175260"/>
                  </a:lnTo>
                  <a:lnTo>
                    <a:pt x="117728" y="0"/>
                  </a:lnTo>
                  <a:lnTo>
                    <a:pt x="353187" y="0"/>
                  </a:lnTo>
                  <a:lnTo>
                    <a:pt x="353187" y="175260"/>
                  </a:lnTo>
                  <a:lnTo>
                    <a:pt x="470915" y="175260"/>
                  </a:lnTo>
                  <a:lnTo>
                    <a:pt x="235457" y="350520"/>
                  </a:lnTo>
                  <a:lnTo>
                    <a:pt x="0" y="175260"/>
                  </a:lnTo>
                  <a:close/>
                </a:path>
              </a:pathLst>
            </a:custGeom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98847" y="1930908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19">
                  <a:moveTo>
                    <a:pt x="353187" y="0"/>
                  </a:moveTo>
                  <a:lnTo>
                    <a:pt x="117728" y="0"/>
                  </a:lnTo>
                  <a:lnTo>
                    <a:pt x="117728" y="175259"/>
                  </a:lnTo>
                  <a:lnTo>
                    <a:pt x="0" y="175259"/>
                  </a:lnTo>
                  <a:lnTo>
                    <a:pt x="235457" y="350519"/>
                  </a:lnTo>
                  <a:lnTo>
                    <a:pt x="470915" y="175259"/>
                  </a:lnTo>
                  <a:lnTo>
                    <a:pt x="353187" y="175259"/>
                  </a:lnTo>
                  <a:lnTo>
                    <a:pt x="3531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98847" y="1930908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19">
                  <a:moveTo>
                    <a:pt x="0" y="175259"/>
                  </a:moveTo>
                  <a:lnTo>
                    <a:pt x="117728" y="175259"/>
                  </a:lnTo>
                  <a:lnTo>
                    <a:pt x="117728" y="0"/>
                  </a:lnTo>
                  <a:lnTo>
                    <a:pt x="353187" y="0"/>
                  </a:lnTo>
                  <a:lnTo>
                    <a:pt x="353187" y="175259"/>
                  </a:lnTo>
                  <a:lnTo>
                    <a:pt x="470915" y="175259"/>
                  </a:lnTo>
                  <a:lnTo>
                    <a:pt x="235457" y="350519"/>
                  </a:lnTo>
                  <a:lnTo>
                    <a:pt x="0" y="175259"/>
                  </a:lnTo>
                  <a:close/>
                </a:path>
              </a:pathLst>
            </a:custGeom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8847" y="3186683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20">
                  <a:moveTo>
                    <a:pt x="353187" y="0"/>
                  </a:moveTo>
                  <a:lnTo>
                    <a:pt x="117728" y="0"/>
                  </a:lnTo>
                  <a:lnTo>
                    <a:pt x="117728" y="175260"/>
                  </a:lnTo>
                  <a:lnTo>
                    <a:pt x="0" y="175260"/>
                  </a:lnTo>
                  <a:lnTo>
                    <a:pt x="235457" y="350519"/>
                  </a:lnTo>
                  <a:lnTo>
                    <a:pt x="470915" y="175260"/>
                  </a:lnTo>
                  <a:lnTo>
                    <a:pt x="353187" y="175260"/>
                  </a:lnTo>
                  <a:lnTo>
                    <a:pt x="3531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98847" y="3186683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20">
                  <a:moveTo>
                    <a:pt x="0" y="175260"/>
                  </a:moveTo>
                  <a:lnTo>
                    <a:pt x="117728" y="175260"/>
                  </a:lnTo>
                  <a:lnTo>
                    <a:pt x="117728" y="0"/>
                  </a:lnTo>
                  <a:lnTo>
                    <a:pt x="353187" y="0"/>
                  </a:lnTo>
                  <a:lnTo>
                    <a:pt x="353187" y="175260"/>
                  </a:lnTo>
                  <a:lnTo>
                    <a:pt x="470915" y="175260"/>
                  </a:lnTo>
                  <a:lnTo>
                    <a:pt x="235457" y="350519"/>
                  </a:lnTo>
                  <a:lnTo>
                    <a:pt x="0" y="175260"/>
                  </a:lnTo>
                  <a:close/>
                </a:path>
              </a:pathLst>
            </a:custGeom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11910" y="4075175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20">
                  <a:moveTo>
                    <a:pt x="353187" y="0"/>
                  </a:moveTo>
                  <a:lnTo>
                    <a:pt x="117728" y="0"/>
                  </a:lnTo>
                  <a:lnTo>
                    <a:pt x="117728" y="175259"/>
                  </a:lnTo>
                  <a:lnTo>
                    <a:pt x="0" y="175259"/>
                  </a:lnTo>
                  <a:lnTo>
                    <a:pt x="235457" y="350519"/>
                  </a:lnTo>
                  <a:lnTo>
                    <a:pt x="470915" y="175259"/>
                  </a:lnTo>
                  <a:lnTo>
                    <a:pt x="353187" y="175259"/>
                  </a:lnTo>
                  <a:lnTo>
                    <a:pt x="3531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98847" y="4090415"/>
              <a:ext cx="471170" cy="350520"/>
            </a:xfrm>
            <a:custGeom>
              <a:avLst/>
              <a:gdLst/>
              <a:ahLst/>
              <a:cxnLst/>
              <a:rect l="l" t="t" r="r" b="b"/>
              <a:pathLst>
                <a:path w="471170" h="350520">
                  <a:moveTo>
                    <a:pt x="0" y="175259"/>
                  </a:moveTo>
                  <a:lnTo>
                    <a:pt x="117728" y="175259"/>
                  </a:lnTo>
                  <a:lnTo>
                    <a:pt x="117728" y="0"/>
                  </a:lnTo>
                  <a:lnTo>
                    <a:pt x="353187" y="0"/>
                  </a:lnTo>
                  <a:lnTo>
                    <a:pt x="353187" y="175259"/>
                  </a:lnTo>
                  <a:lnTo>
                    <a:pt x="470915" y="175259"/>
                  </a:lnTo>
                  <a:lnTo>
                    <a:pt x="235457" y="350519"/>
                  </a:lnTo>
                  <a:lnTo>
                    <a:pt x="0" y="175259"/>
                  </a:lnTo>
                  <a:close/>
                </a:path>
              </a:pathLst>
            </a:custGeom>
            <a:ln w="15874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8543" y="161544"/>
              <a:ext cx="1307592" cy="1307591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DC39CA3-BF06-492C-B9F0-3C619A895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68" y="147288"/>
            <a:ext cx="1946853" cy="14630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271227"/>
            <a:ext cx="6934201" cy="814915"/>
          </a:xfrm>
          <a:prstGeom prst="rect">
            <a:avLst/>
          </a:prstGeom>
        </p:spPr>
        <p:txBody>
          <a:bodyPr vert="horz" wrap="square" lIns="0" tIns="197434" rIns="0" bIns="0" rtlCol="0">
            <a:spAutoFit/>
          </a:bodyPr>
          <a:lstStyle/>
          <a:p>
            <a:pPr marL="254000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sz="2000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000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sz="20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</a:p>
          <a:p>
            <a:pPr marL="254000" algn="ctr">
              <a:lnSpc>
                <a:spcPct val="100000"/>
              </a:lnSpc>
            </a:pPr>
            <a:r>
              <a:rPr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sz="2000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000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A03B691-5647-4EFE-BFA5-F97BDBCE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167"/>
            <a:ext cx="1944793" cy="1463167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CB3D7480-4A0B-400B-9D88-EA0B5E953A49}"/>
              </a:ext>
            </a:extLst>
          </p:cNvPr>
          <p:cNvSpPr/>
          <p:nvPr/>
        </p:nvSpPr>
        <p:spPr>
          <a:xfrm>
            <a:off x="1928746" y="1423678"/>
            <a:ext cx="637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0" dirty="0">
                <a:solidFill>
                  <a:srgbClr val="002060"/>
                </a:solidFill>
                <a:cs typeface="Arial"/>
              </a:rPr>
              <a:t>    </a:t>
            </a:r>
            <a:r>
              <a:rPr lang="ru-RU" spc="-10" dirty="0" err="1">
                <a:solidFill>
                  <a:srgbClr val="002060"/>
                </a:solidFill>
                <a:cs typeface="Arial"/>
              </a:rPr>
              <a:t>Капітальний</a:t>
            </a:r>
            <a:r>
              <a:rPr lang="ru-RU" spc="25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5" dirty="0">
                <a:solidFill>
                  <a:srgbClr val="002060"/>
                </a:solidFill>
                <a:cs typeface="Arial"/>
              </a:rPr>
              <a:t>ремонт</a:t>
            </a:r>
            <a:r>
              <a:rPr lang="ru-RU" spc="5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25" dirty="0" err="1">
                <a:solidFill>
                  <a:srgbClr val="002060"/>
                </a:solidFill>
                <a:cs typeface="Arial"/>
              </a:rPr>
              <a:t>сходів</a:t>
            </a:r>
            <a:r>
              <a:rPr lang="ru-RU" spc="35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5" dirty="0">
                <a:solidFill>
                  <a:srgbClr val="002060"/>
                </a:solidFill>
                <a:cs typeface="Arial"/>
              </a:rPr>
              <a:t>на</a:t>
            </a:r>
            <a:r>
              <a:rPr lang="ru-RU" spc="-10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25" dirty="0" err="1">
                <a:solidFill>
                  <a:srgbClr val="002060"/>
                </a:solidFill>
                <a:cs typeface="Arial"/>
              </a:rPr>
              <a:t>вході</a:t>
            </a:r>
            <a:r>
              <a:rPr lang="ru-RU" spc="20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5" dirty="0">
                <a:solidFill>
                  <a:srgbClr val="002060"/>
                </a:solidFill>
                <a:cs typeface="Arial"/>
              </a:rPr>
              <a:t>у</a:t>
            </a:r>
            <a:r>
              <a:rPr lang="ru-RU" spc="10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10" dirty="0">
                <a:solidFill>
                  <a:srgbClr val="002060"/>
                </a:solidFill>
                <a:cs typeface="Arial"/>
              </a:rPr>
              <a:t>НАК</a:t>
            </a:r>
            <a:r>
              <a:rPr lang="ru-RU" spc="10" dirty="0">
                <a:solidFill>
                  <a:srgbClr val="002060"/>
                </a:solidFill>
                <a:cs typeface="Arial"/>
              </a:rPr>
              <a:t> </a:t>
            </a:r>
            <a:r>
              <a:rPr lang="ru-RU" spc="-5" dirty="0">
                <a:solidFill>
                  <a:srgbClr val="002060"/>
                </a:solidFill>
                <a:cs typeface="Arial"/>
              </a:rPr>
              <a:t>№1.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89DD80B-1EE2-47F5-B746-A8EBC1427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6" y="2221405"/>
            <a:ext cx="3590085" cy="387459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583FD1F-337B-42AA-BA08-1B67C3535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867" y="2221406"/>
            <a:ext cx="1828800" cy="387459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48CB094F-7039-4260-BFF8-8519AB5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275" y="2256239"/>
            <a:ext cx="3411880" cy="38397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A26C1A-AC00-4798-AE37-A147B2ED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80" y="609600"/>
            <a:ext cx="5911720" cy="1320800"/>
          </a:xfrm>
        </p:spPr>
        <p:txBody>
          <a:bodyPr>
            <a:normAutofit/>
          </a:bodyPr>
          <a:lstStyle/>
          <a:p>
            <a:pPr marL="254000" algn="ctr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z="2000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z="20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z="2000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sz="2000" dirty="0"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xmlns="" id="{E5EE0BDE-2999-48B7-93B5-72B621BA8BEB}"/>
              </a:ext>
            </a:extLst>
          </p:cNvPr>
          <p:cNvGrpSpPr/>
          <p:nvPr/>
        </p:nvGrpSpPr>
        <p:grpSpPr>
          <a:xfrm>
            <a:off x="152400" y="2401190"/>
            <a:ext cx="8839200" cy="4141978"/>
            <a:chOff x="414401" y="2411222"/>
            <a:chExt cx="10995660" cy="4378960"/>
          </a:xfrm>
        </p:grpSpPr>
        <p:pic>
          <p:nvPicPr>
            <p:cNvPr id="5" name="object 6">
              <a:extLst>
                <a:ext uri="{FF2B5EF4-FFF2-40B4-BE49-F238E27FC236}">
                  <a16:creationId xmlns:a16="http://schemas.microsoft.com/office/drawing/2014/main" xmlns="" id="{357FF8FB-9CF6-47AD-9936-F44084E7FBB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401" y="2430145"/>
              <a:ext cx="3508375" cy="2631312"/>
            </a:xfrm>
            <a:prstGeom prst="rect">
              <a:avLst/>
            </a:prstGeom>
          </p:spPr>
        </p:pic>
        <p:pic>
          <p:nvPicPr>
            <p:cNvPr id="6" name="object 7">
              <a:extLst>
                <a:ext uri="{FF2B5EF4-FFF2-40B4-BE49-F238E27FC236}">
                  <a16:creationId xmlns:a16="http://schemas.microsoft.com/office/drawing/2014/main" xmlns="" id="{E074C14C-57DE-4E7E-8DEC-0F850F4CE97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4233" y="4803203"/>
              <a:ext cx="2550160" cy="1912620"/>
            </a:xfrm>
            <a:prstGeom prst="rect">
              <a:avLst/>
            </a:prstGeom>
          </p:spPr>
        </p:pic>
        <p:pic>
          <p:nvPicPr>
            <p:cNvPr id="7" name="object 8">
              <a:extLst>
                <a:ext uri="{FF2B5EF4-FFF2-40B4-BE49-F238E27FC236}">
                  <a16:creationId xmlns:a16="http://schemas.microsoft.com/office/drawing/2014/main" xmlns="" id="{5C9846BB-D13C-4DC5-B0BE-7A8BF19D7F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9956" y="4968586"/>
              <a:ext cx="2428240" cy="1821180"/>
            </a:xfrm>
            <a:prstGeom prst="rect">
              <a:avLst/>
            </a:prstGeom>
          </p:spPr>
        </p:pic>
        <p:pic>
          <p:nvPicPr>
            <p:cNvPr id="8" name="object 9">
              <a:extLst>
                <a:ext uri="{FF2B5EF4-FFF2-40B4-BE49-F238E27FC236}">
                  <a16:creationId xmlns:a16="http://schemas.microsoft.com/office/drawing/2014/main" xmlns="" id="{A4AEDCC2-DCC0-4B78-AED7-D3A830275BC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0260" y="2430272"/>
              <a:ext cx="3479419" cy="2609596"/>
            </a:xfrm>
            <a:prstGeom prst="rect">
              <a:avLst/>
            </a:prstGeom>
          </p:spPr>
        </p:pic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xmlns="" id="{6BB3E2A7-6CA5-4A77-BDDA-A3F95C3AFAF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7853" y="2411222"/>
              <a:ext cx="3508375" cy="2631313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1877AD6-FD3A-4F46-A148-840D8D74D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3811"/>
            <a:ext cx="1944793" cy="146316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1217141-A499-4F2F-881A-77F81D098293}"/>
              </a:ext>
            </a:extLst>
          </p:cNvPr>
          <p:cNvSpPr/>
          <p:nvPr/>
        </p:nvSpPr>
        <p:spPr>
          <a:xfrm>
            <a:off x="1295400" y="1343812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        </a:t>
            </a:r>
            <a:r>
              <a:rPr lang="ru-RU" dirty="0" err="1">
                <a:solidFill>
                  <a:srgbClr val="002060"/>
                </a:solidFill>
              </a:rPr>
              <a:t>Облаштування</a:t>
            </a:r>
            <a:r>
              <a:rPr lang="ru-RU" dirty="0">
                <a:solidFill>
                  <a:srgbClr val="002060"/>
                </a:solidFill>
              </a:rPr>
              <a:t> систем </a:t>
            </a:r>
            <a:r>
              <a:rPr lang="ru-RU" dirty="0" err="1">
                <a:solidFill>
                  <a:srgbClr val="002060"/>
                </a:solidFill>
              </a:rPr>
              <a:t>пожежної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сигналізації</a:t>
            </a:r>
            <a:r>
              <a:rPr lang="ru-RU" dirty="0">
                <a:solidFill>
                  <a:srgbClr val="002060"/>
                </a:solidFill>
              </a:rPr>
              <a:t>, систем </a:t>
            </a:r>
            <a:r>
              <a:rPr lang="ru-RU" dirty="0" err="1">
                <a:solidFill>
                  <a:srgbClr val="002060"/>
                </a:solidFill>
              </a:rPr>
              <a:t>оповіщення</a:t>
            </a:r>
            <a:r>
              <a:rPr lang="ru-RU" dirty="0">
                <a:solidFill>
                  <a:srgbClr val="002060"/>
                </a:solidFill>
              </a:rPr>
              <a:t> та систем </a:t>
            </a:r>
            <a:r>
              <a:rPr lang="ru-RU" dirty="0" err="1">
                <a:solidFill>
                  <a:srgbClr val="002060"/>
                </a:solidFill>
              </a:rPr>
              <a:t>передачі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тривожних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сповіщень</a:t>
            </a:r>
            <a:r>
              <a:rPr lang="ru-RU" dirty="0">
                <a:solidFill>
                  <a:srgbClr val="002060"/>
                </a:solidFill>
              </a:rPr>
              <a:t> у НАК №1, НЛК №2 та </a:t>
            </a:r>
            <a:r>
              <a:rPr lang="ru-RU" dirty="0" err="1">
                <a:solidFill>
                  <a:srgbClr val="002060"/>
                </a:solidFill>
              </a:rPr>
              <a:t>гуртожитку</a:t>
            </a:r>
            <a:r>
              <a:rPr lang="ru-RU" dirty="0">
                <a:solidFill>
                  <a:srgbClr val="002060"/>
                </a:solidFill>
              </a:rPr>
              <a:t> №1.</a:t>
            </a:r>
            <a:endParaRPr lang="x-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01451F-FF1B-4654-8753-BFA05CF6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41892"/>
            <a:ext cx="6248400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z="2000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z="20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z="2000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FCC467-E8FC-450B-94EB-5FC3DE2B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7" y="1826259"/>
            <a:ext cx="2571625" cy="4852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2C5B76-5781-4A75-B987-7649A0B5F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02" y="1826260"/>
            <a:ext cx="2992497" cy="4852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86A836-ADE8-4C5C-A1A2-791577908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99" y="1826259"/>
            <a:ext cx="2973323" cy="4852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479771-B61B-464D-9090-1E896E9F4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34" y="181308"/>
            <a:ext cx="1944793" cy="14631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24C6D8F-DF31-4E1C-93B0-42ED116D81ED}"/>
              </a:ext>
            </a:extLst>
          </p:cNvPr>
          <p:cNvSpPr/>
          <p:nvPr/>
        </p:nvSpPr>
        <p:spPr>
          <a:xfrm>
            <a:off x="2438400" y="999586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Ремонт та </a:t>
            </a:r>
            <a:r>
              <a:rPr lang="ru-RU" dirty="0" err="1">
                <a:solidFill>
                  <a:srgbClr val="002060"/>
                </a:solidFill>
              </a:rPr>
              <a:t>відновлення</a:t>
            </a:r>
            <a:r>
              <a:rPr lang="ru-RU" dirty="0">
                <a:solidFill>
                  <a:srgbClr val="002060"/>
                </a:solidFill>
              </a:rPr>
              <a:t> музею </a:t>
            </a:r>
            <a:r>
              <a:rPr lang="ru-RU" dirty="0" err="1">
                <a:solidFill>
                  <a:srgbClr val="002060"/>
                </a:solidFill>
              </a:rPr>
              <a:t>коледжу</a:t>
            </a:r>
            <a:r>
              <a:rPr lang="ru-RU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128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26926B-7A8C-41E5-8AA5-4C4919BC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09600"/>
            <a:ext cx="6248400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z="2000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z="20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z="2000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62A03A-5D16-4D5F-B3E5-3A150446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38400"/>
            <a:ext cx="8763000" cy="39724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6F61E7-2DF0-421D-8F66-C26ABE61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1944793" cy="14631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778FE78-78F4-484B-A6D2-E5CF5E8C216C}"/>
              </a:ext>
            </a:extLst>
          </p:cNvPr>
          <p:cNvSpPr/>
          <p:nvPr/>
        </p:nvSpPr>
        <p:spPr>
          <a:xfrm>
            <a:off x="2438400" y="1494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Встановлення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нових</a:t>
            </a:r>
            <a:r>
              <a:rPr lang="ru-RU" dirty="0">
                <a:solidFill>
                  <a:srgbClr val="002060"/>
                </a:solidFill>
              </a:rPr>
              <a:t> великих </a:t>
            </a:r>
            <a:r>
              <a:rPr lang="ru-RU" dirty="0" err="1">
                <a:solidFill>
                  <a:srgbClr val="002060"/>
                </a:solidFill>
              </a:rPr>
              <a:t>вікон</a:t>
            </a:r>
            <a:r>
              <a:rPr lang="ru-RU" dirty="0">
                <a:solidFill>
                  <a:srgbClr val="002060"/>
                </a:solidFill>
              </a:rPr>
              <a:t> у </a:t>
            </a:r>
            <a:r>
              <a:rPr lang="ru-RU" dirty="0" err="1">
                <a:solidFill>
                  <a:srgbClr val="002060"/>
                </a:solidFill>
              </a:rPr>
              <a:t>вестибюлі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коледжу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x-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05F1BD-0D64-49E4-B2BB-35C5A526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305801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z="2000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z="20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z="2000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A102B6-9B79-46AA-A018-27787F71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" y="228600"/>
            <a:ext cx="1944793" cy="14631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73F79D-837E-4375-B910-900026868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" y="2426603"/>
            <a:ext cx="3048000" cy="3406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18F51A-C91B-4D78-9EB7-5E2832204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1" y="1971768"/>
            <a:ext cx="3048001" cy="4340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3E14C5-A7AA-48BD-89EB-09F21D74E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519" y="2567932"/>
            <a:ext cx="3061063" cy="312404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C7CC03C-0BE8-40CA-A4B7-D1F00A38D1B3}"/>
              </a:ext>
            </a:extLst>
          </p:cNvPr>
          <p:cNvSpPr/>
          <p:nvPr/>
        </p:nvSpPr>
        <p:spPr>
          <a:xfrm>
            <a:off x="1676400" y="1523761"/>
            <a:ext cx="6717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Ремонт </a:t>
            </a:r>
            <a:r>
              <a:rPr lang="ru-RU" dirty="0" err="1">
                <a:solidFill>
                  <a:srgbClr val="002060"/>
                </a:solidFill>
              </a:rPr>
              <a:t>спортивної</a:t>
            </a:r>
            <a:r>
              <a:rPr lang="ru-RU" dirty="0">
                <a:solidFill>
                  <a:srgbClr val="002060"/>
                </a:solidFill>
              </a:rPr>
              <a:t> та </a:t>
            </a:r>
            <a:r>
              <a:rPr lang="ru-RU" dirty="0" err="1">
                <a:solidFill>
                  <a:srgbClr val="002060"/>
                </a:solidFill>
              </a:rPr>
              <a:t>капітальний</a:t>
            </a:r>
            <a:r>
              <a:rPr lang="ru-RU" dirty="0">
                <a:solidFill>
                  <a:srgbClr val="002060"/>
                </a:solidFill>
              </a:rPr>
              <a:t> ремонт </a:t>
            </a:r>
            <a:r>
              <a:rPr lang="ru-RU" dirty="0" err="1">
                <a:solidFill>
                  <a:srgbClr val="002060"/>
                </a:solidFill>
              </a:rPr>
              <a:t>тренажерної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зали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x-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396F31-5597-48D5-B2A8-ED9953DF2850}"/>
              </a:ext>
            </a:extLst>
          </p:cNvPr>
          <p:cNvSpPr/>
          <p:nvPr/>
        </p:nvSpPr>
        <p:spPr>
          <a:xfrm>
            <a:off x="2209800" y="7620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91FACC-1EA4-4ED2-85AB-3596D13E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98" y="228600"/>
            <a:ext cx="1944793" cy="14631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14EEF2-A88E-4F90-97BC-22549F83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93" y="2286000"/>
            <a:ext cx="8373811" cy="4343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4A94D3D-AEE1-4A8D-AAB7-B93D59E3DEFA}"/>
              </a:ext>
            </a:extLst>
          </p:cNvPr>
          <p:cNvSpPr/>
          <p:nvPr/>
        </p:nvSpPr>
        <p:spPr>
          <a:xfrm>
            <a:off x="2301985" y="1507101"/>
            <a:ext cx="4098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Ремонт вестибюлю </a:t>
            </a:r>
            <a:r>
              <a:rPr lang="ru-RU" dirty="0" err="1">
                <a:solidFill>
                  <a:srgbClr val="002060"/>
                </a:solidFill>
              </a:rPr>
              <a:t>коледжу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93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F2F317-A91E-4D21-8968-F3432048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70" y="2057400"/>
            <a:ext cx="8227259" cy="44958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2023FC-E753-463D-BBB8-D8FAF989DB3F}"/>
              </a:ext>
            </a:extLst>
          </p:cNvPr>
          <p:cNvSpPr/>
          <p:nvPr/>
        </p:nvSpPr>
        <p:spPr>
          <a:xfrm>
            <a:off x="2667000" y="533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65E7481-3B75-4E37-BD06-2744FD662E5A}"/>
              </a:ext>
            </a:extLst>
          </p:cNvPr>
          <p:cNvSpPr/>
          <p:nvPr/>
        </p:nvSpPr>
        <p:spPr>
          <a:xfrm>
            <a:off x="2974446" y="1433899"/>
            <a:ext cx="3195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Ремонт вестибюлю </a:t>
            </a:r>
            <a:r>
              <a:rPr lang="ru-RU" dirty="0" err="1">
                <a:solidFill>
                  <a:srgbClr val="002060"/>
                </a:solidFill>
              </a:rPr>
              <a:t>коледжу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7D046E-1214-4256-8C4F-39C6D5DA1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4" y="276497"/>
            <a:ext cx="194479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5540" y="2145538"/>
            <a:ext cx="194119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 marR="5080" indent="-5080">
              <a:lnSpc>
                <a:spcPct val="100000"/>
              </a:lnSpc>
              <a:spcBef>
                <a:spcPts val="95"/>
              </a:spcBef>
            </a:pPr>
            <a:r>
              <a:rPr sz="2400" b="1" spc="-8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С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Т</a:t>
            </a:r>
            <a:r>
              <a:rPr sz="2400" b="1" spc="-26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</a:t>
            </a:r>
            <a:r>
              <a:rPr sz="2400" b="1" spc="-15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А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Т</a:t>
            </a:r>
            <a:r>
              <a:rPr sz="2400" b="1" spc="-2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Е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ГІЯ  </a:t>
            </a:r>
            <a:r>
              <a:rPr sz="2400" b="1" spc="-5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Р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ОЗВ</a:t>
            </a:r>
            <a:r>
              <a:rPr sz="2400" b="1" spc="-20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И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Т</a:t>
            </a:r>
            <a:r>
              <a:rPr sz="2400" b="1" spc="5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К</a:t>
            </a:r>
            <a:r>
              <a:rPr sz="2400" b="1" spc="-5" dirty="0">
                <a:solidFill>
                  <a:srgbClr val="002060"/>
                </a:solidFill>
                <a:latin typeface="Arial Black" panose="020B0A04020102020204" pitchFamily="34" charset="0"/>
                <a:cs typeface="Arial"/>
              </a:rPr>
              <a:t>У</a:t>
            </a:r>
            <a:endParaRPr sz="2400" dirty="0">
              <a:solidFill>
                <a:srgbClr val="002060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2" y="3024378"/>
            <a:ext cx="3743317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marR="192405" algn="ctr">
              <a:lnSpc>
                <a:spcPct val="100000"/>
              </a:lnSpc>
              <a:spcBef>
                <a:spcPts val="100"/>
              </a:spcBef>
            </a:pPr>
            <a:r>
              <a:rPr lang="uk-UA" b="1" dirty="0">
                <a:solidFill>
                  <a:srgbClr val="002060"/>
                </a:solidFill>
              </a:rPr>
              <a:t>Визначає основні параметри розвитку коледжу, забезпечуючи його системний і цілеспрямований характер.  Стратегія розроблена з метою встановлення пріоритетів принципів, завдань і механізмів розвитку коледжу </a:t>
            </a:r>
            <a:endParaRPr sz="1800" b="1" dirty="0">
              <a:solidFill>
                <a:srgbClr val="002060"/>
              </a:solidFill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2296" y="687323"/>
            <a:ext cx="9525" cy="5658485"/>
          </a:xfrm>
          <a:custGeom>
            <a:avLst/>
            <a:gdLst/>
            <a:ahLst/>
            <a:cxnLst/>
            <a:rect l="l" t="t" r="r" b="b"/>
            <a:pathLst>
              <a:path w="9525" h="5658485">
                <a:moveTo>
                  <a:pt x="0" y="0"/>
                </a:moveTo>
                <a:lnTo>
                  <a:pt x="9016" y="5658421"/>
                </a:lnTo>
              </a:path>
            </a:pathLst>
          </a:custGeom>
          <a:ln w="15875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83294" y="754131"/>
            <a:ext cx="465201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Основним принципом,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що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застосовується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до </a:t>
            </a:r>
            <a:r>
              <a:rPr sz="18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Стратегії,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є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управління,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зорієнтоване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 err="1">
                <a:solidFill>
                  <a:srgbClr val="002060"/>
                </a:solidFill>
                <a:cs typeface="Calibri"/>
              </a:rPr>
              <a:t>на</a:t>
            </a:r>
            <a:r>
              <a:rPr lang="uk-UA"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результат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.</a:t>
            </a:r>
            <a:r>
              <a:rPr sz="18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Втілення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якої</a:t>
            </a:r>
            <a:r>
              <a:rPr sz="1800" b="1" spc="-3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буде</a:t>
            </a:r>
            <a:endParaRPr sz="1800" b="1" dirty="0">
              <a:solidFill>
                <a:srgbClr val="002060"/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2060"/>
                </a:solidFill>
                <a:cs typeface="Calibri"/>
              </a:rPr>
              <a:t>здійснюватися</a:t>
            </a:r>
            <a:r>
              <a:rPr sz="1800" b="1" spc="-3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шляхом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оптимізації</a:t>
            </a:r>
            <a:endParaRPr sz="1800" b="1" dirty="0">
              <a:solidFill>
                <a:srgbClr val="002060"/>
              </a:solidFill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управлінських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рішень,</a:t>
            </a:r>
            <a:r>
              <a:rPr sz="18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упровадження</a:t>
            </a:r>
            <a:endParaRPr sz="1800" b="1" dirty="0">
              <a:solidFill>
                <a:srgbClr val="002060"/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002060"/>
                </a:solidFill>
                <a:cs typeface="Calibri"/>
              </a:rPr>
              <a:t>необхідних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структурних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змін,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широкого</a:t>
            </a:r>
            <a:endParaRPr sz="1800" b="1" dirty="0">
              <a:solidFill>
                <a:srgbClr val="002060"/>
              </a:solidFill>
              <a:cs typeface="Calibri"/>
            </a:endParaRPr>
          </a:p>
          <a:p>
            <a:pPr marL="45720" marR="36830" algn="ctr">
              <a:lnSpc>
                <a:spcPct val="100000"/>
              </a:lnSpc>
            </a:pPr>
            <a:r>
              <a:rPr sz="1800" b="1" dirty="0">
                <a:solidFill>
                  <a:srgbClr val="002060"/>
                </a:solidFill>
                <a:cs typeface="Calibri"/>
              </a:rPr>
              <a:t>залучення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членів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коледжевої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спільноти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до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їх </a:t>
            </a:r>
            <a:r>
              <a:rPr sz="18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виконання,</a:t>
            </a:r>
            <a:r>
              <a:rPr sz="18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а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cs typeface="Calibri"/>
              </a:rPr>
              <a:t>також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завдяки</a:t>
            </a:r>
            <a:r>
              <a:rPr sz="18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прозорій</a:t>
            </a:r>
            <a:r>
              <a:rPr lang="uk-UA" sz="18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rgbClr val="002060"/>
                </a:solidFill>
                <a:cs typeface="Calibri"/>
              </a:rPr>
              <a:t>системі</a:t>
            </a:r>
            <a:r>
              <a:rPr sz="18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фінансового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002060"/>
                </a:solidFill>
                <a:cs typeface="Calibri"/>
              </a:rPr>
              <a:t>планування</a:t>
            </a:r>
            <a:r>
              <a:rPr sz="1800" b="1" spc="2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і</a:t>
            </a:r>
            <a:r>
              <a:rPr sz="18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cs typeface="Calibri"/>
              </a:rPr>
              <a:t>звітності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E174E5A-FEBA-4C25-A8E9-2D7EEB4C9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5103"/>
            <a:ext cx="2213040" cy="165825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6CCB68-A38C-447F-8C46-9C106192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294" y="3536944"/>
            <a:ext cx="4748618" cy="31686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492ACB6-D109-4871-95A6-F9EE01A02B3D}"/>
              </a:ext>
            </a:extLst>
          </p:cNvPr>
          <p:cNvSpPr/>
          <p:nvPr/>
        </p:nvSpPr>
        <p:spPr>
          <a:xfrm>
            <a:off x="2514600" y="609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8E392F-B0F7-405F-B592-E94F2B6A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944793" cy="14631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33BB5F-DCDD-4743-8C6A-62D28D3F2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" y="2432351"/>
            <a:ext cx="4357602" cy="3835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3DC6EAD-A162-452A-9E40-BCD0CB7F0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88" y="2432350"/>
            <a:ext cx="4548120" cy="38358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D3322B1-4500-4D1B-8F4A-3C4CE9E67D2F}"/>
              </a:ext>
            </a:extLst>
          </p:cNvPr>
          <p:cNvSpPr/>
          <p:nvPr/>
        </p:nvSpPr>
        <p:spPr>
          <a:xfrm>
            <a:off x="2974447" y="1398635"/>
            <a:ext cx="332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15" dirty="0">
                <a:solidFill>
                  <a:srgbClr val="002060"/>
                </a:solidFill>
                <a:latin typeface="Arial"/>
                <a:cs typeface="Arial"/>
              </a:rPr>
              <a:t>Ремонт переходу до НЛК №2</a:t>
            </a:r>
            <a:r>
              <a:rPr lang="ru-RU" spc="-50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5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917634-2601-40C8-9EED-B8C8427E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78823"/>
            <a:ext cx="4432176" cy="768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5329FB-BF94-4BAB-B955-8DE42DEA1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1944793" cy="1463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79AD5C0-CAEF-4BEF-8ACB-3F5D37899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057400"/>
            <a:ext cx="5399464" cy="43434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367427-ED6A-4C78-A587-7A7D95834866}"/>
              </a:ext>
            </a:extLst>
          </p:cNvPr>
          <p:cNvSpPr/>
          <p:nvPr/>
        </p:nvSpPr>
        <p:spPr>
          <a:xfrm>
            <a:off x="2133600" y="1474835"/>
            <a:ext cx="6080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Встановлення</a:t>
            </a:r>
            <a:r>
              <a:rPr lang="ru-RU" dirty="0">
                <a:solidFill>
                  <a:srgbClr val="002060"/>
                </a:solidFill>
              </a:rPr>
              <a:t> нового абонементу в </a:t>
            </a:r>
            <a:r>
              <a:rPr lang="ru-RU" dirty="0" err="1">
                <a:solidFill>
                  <a:srgbClr val="002060"/>
                </a:solidFill>
              </a:rPr>
              <a:t>бібліотеці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коледжу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2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607F62E-24D7-41BB-BE55-BEF47B1A5A1B}"/>
              </a:ext>
            </a:extLst>
          </p:cNvPr>
          <p:cNvSpPr/>
          <p:nvPr/>
        </p:nvSpPr>
        <p:spPr>
          <a:xfrm>
            <a:off x="2590800" y="38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9BDE06-F03C-41A6-BF7F-505B6601A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07" y="230650"/>
            <a:ext cx="1944793" cy="1463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502D07-1696-4611-A1A2-9D2990905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3657600" cy="4953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9944CC-CC55-4AA4-8B27-9DF0BEEAB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752600"/>
            <a:ext cx="3611468" cy="495299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A3A15C9-C497-4344-87AC-69570C4BD81D}"/>
              </a:ext>
            </a:extLst>
          </p:cNvPr>
          <p:cNvSpPr/>
          <p:nvPr/>
        </p:nvSpPr>
        <p:spPr>
          <a:xfrm>
            <a:off x="2438400" y="108611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Капітальний</a:t>
            </a:r>
            <a:r>
              <a:rPr lang="ru-RU" dirty="0">
                <a:solidFill>
                  <a:srgbClr val="002060"/>
                </a:solidFill>
              </a:rPr>
              <a:t> ремонт </a:t>
            </a:r>
            <a:r>
              <a:rPr lang="ru-RU" dirty="0" err="1">
                <a:solidFill>
                  <a:srgbClr val="002060"/>
                </a:solidFill>
              </a:rPr>
              <a:t>навчальної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аудиторії</a:t>
            </a:r>
            <a:r>
              <a:rPr lang="ru-RU" dirty="0">
                <a:solidFill>
                  <a:srgbClr val="002060"/>
                </a:solidFill>
              </a:rPr>
              <a:t> в </a:t>
            </a:r>
            <a:r>
              <a:rPr lang="ru-RU" dirty="0" err="1">
                <a:solidFill>
                  <a:srgbClr val="002060"/>
                </a:solidFill>
              </a:rPr>
              <a:t>майстерні</a:t>
            </a:r>
            <a:r>
              <a:rPr lang="ru-RU" dirty="0">
                <a:solidFill>
                  <a:srgbClr val="002060"/>
                </a:solidFill>
              </a:rPr>
              <a:t> №1</a:t>
            </a:r>
          </a:p>
        </p:txBody>
      </p:sp>
    </p:spTree>
    <p:extLst>
      <p:ext uri="{BB962C8B-B14F-4D97-AF65-F5344CB8AC3E}">
        <p14:creationId xmlns:p14="http://schemas.microsoft.com/office/powerpoint/2010/main" val="2766997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3CD27A-200E-4BFE-B70C-39F339B3C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0"/>
            <a:ext cx="7162801" cy="3880773"/>
          </a:xfrm>
        </p:spPr>
        <p:txBody>
          <a:bodyPr>
            <a:normAutofit/>
          </a:bodyPr>
          <a:lstStyle/>
          <a:p>
            <a:r>
              <a:rPr lang="ru-RU" dirty="0"/>
              <a:t>1. </a:t>
            </a:r>
            <a:r>
              <a:rPr lang="ru-RU" b="1" dirty="0">
                <a:solidFill>
                  <a:srgbClr val="002060"/>
                </a:solidFill>
              </a:rPr>
              <a:t>Ремонт </a:t>
            </a:r>
            <a:r>
              <a:rPr lang="ru-RU" b="1" dirty="0" err="1">
                <a:solidFill>
                  <a:srgbClr val="002060"/>
                </a:solidFill>
              </a:rPr>
              <a:t>системи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опалення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підвалі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гуртожитку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2.</a:t>
            </a:r>
          </a:p>
          <a:p>
            <a:r>
              <a:rPr lang="en-US" b="1" dirty="0">
                <a:solidFill>
                  <a:srgbClr val="002060"/>
                </a:solidFill>
              </a:rPr>
              <a:t>2. </a:t>
            </a:r>
            <a:r>
              <a:rPr lang="ru-RU" b="1" dirty="0">
                <a:solidFill>
                  <a:srgbClr val="002060"/>
                </a:solidFill>
              </a:rPr>
              <a:t>Ремонт </a:t>
            </a:r>
            <a:r>
              <a:rPr lang="ru-RU" b="1" dirty="0" err="1">
                <a:solidFill>
                  <a:srgbClr val="002060"/>
                </a:solidFill>
              </a:rPr>
              <a:t>системи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каналізації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гуртожитку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ru-RU" b="1" dirty="0" err="1">
                <a:solidFill>
                  <a:srgbClr val="002060"/>
                </a:solidFill>
              </a:rPr>
              <a:t>Капітальний</a:t>
            </a:r>
            <a:r>
              <a:rPr lang="ru-RU" b="1" dirty="0">
                <a:solidFill>
                  <a:srgbClr val="002060"/>
                </a:solidFill>
              </a:rPr>
              <a:t> ремонт </a:t>
            </a:r>
            <a:r>
              <a:rPr lang="ru-RU" b="1" dirty="0" err="1">
                <a:solidFill>
                  <a:srgbClr val="002060"/>
                </a:solidFill>
              </a:rPr>
              <a:t>душової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гуртожитку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4. </a:t>
            </a:r>
            <a:r>
              <a:rPr lang="ru-RU" b="1" dirty="0">
                <a:solidFill>
                  <a:srgbClr val="002060"/>
                </a:solidFill>
              </a:rPr>
              <a:t>Ремонт </a:t>
            </a:r>
            <a:r>
              <a:rPr lang="ru-RU" b="1" dirty="0" err="1">
                <a:solidFill>
                  <a:srgbClr val="002060"/>
                </a:solidFill>
              </a:rPr>
              <a:t>вузла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подачі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холодної</a:t>
            </a:r>
            <a:r>
              <a:rPr lang="ru-RU" b="1" dirty="0">
                <a:solidFill>
                  <a:srgbClr val="002060"/>
                </a:solidFill>
              </a:rPr>
              <a:t> води в </a:t>
            </a:r>
            <a:r>
              <a:rPr lang="ru-RU" b="1" dirty="0" err="1">
                <a:solidFill>
                  <a:srgbClr val="002060"/>
                </a:solidFill>
              </a:rPr>
              <a:t>гуртожитку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5. </a:t>
            </a:r>
            <a:r>
              <a:rPr lang="ru-RU" b="1" dirty="0" err="1">
                <a:solidFill>
                  <a:srgbClr val="002060"/>
                </a:solidFill>
              </a:rPr>
              <a:t>Заміна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водопровідних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кранів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гуртожитках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1 </a:t>
            </a:r>
            <a:r>
              <a:rPr lang="ru-RU" b="1" dirty="0">
                <a:solidFill>
                  <a:srgbClr val="002060"/>
                </a:solidFill>
              </a:rPr>
              <a:t>та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6. </a:t>
            </a:r>
            <a:r>
              <a:rPr lang="ru-RU" b="1" dirty="0">
                <a:solidFill>
                  <a:srgbClr val="002060"/>
                </a:solidFill>
              </a:rPr>
              <a:t>Ремонт </a:t>
            </a:r>
            <a:r>
              <a:rPr lang="ru-RU" b="1" dirty="0" err="1">
                <a:solidFill>
                  <a:srgbClr val="002060"/>
                </a:solidFill>
              </a:rPr>
              <a:t>системи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опалення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навчальному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корпусі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1</a:t>
            </a:r>
          </a:p>
          <a:p>
            <a:r>
              <a:rPr lang="en-US" b="1" dirty="0">
                <a:solidFill>
                  <a:srgbClr val="002060"/>
                </a:solidFill>
              </a:rPr>
              <a:t>7. </a:t>
            </a:r>
            <a:r>
              <a:rPr lang="uk-UA" b="1" dirty="0">
                <a:solidFill>
                  <a:srgbClr val="002060"/>
                </a:solidFill>
              </a:rPr>
              <a:t>З</a:t>
            </a:r>
            <a:r>
              <a:rPr lang="ru-RU" b="1" dirty="0" err="1">
                <a:solidFill>
                  <a:srgbClr val="002060"/>
                </a:solidFill>
              </a:rPr>
              <a:t>аміна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світильників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навчальних</a:t>
            </a:r>
            <a:r>
              <a:rPr lang="ru-RU" b="1" dirty="0">
                <a:solidFill>
                  <a:srgbClr val="002060"/>
                </a:solidFill>
              </a:rPr>
              <a:t> корпусах </a:t>
            </a:r>
            <a:r>
              <a:rPr lang="uk-UA" b="1" dirty="0">
                <a:solidFill>
                  <a:srgbClr val="002060"/>
                </a:solidFill>
              </a:rPr>
              <a:t>№</a:t>
            </a:r>
            <a:r>
              <a:rPr lang="en-US" b="1" dirty="0">
                <a:solidFill>
                  <a:srgbClr val="002060"/>
                </a:solidFill>
              </a:rPr>
              <a:t>1</a:t>
            </a:r>
            <a:r>
              <a:rPr lang="uk-UA" b="1" dirty="0">
                <a:solidFill>
                  <a:srgbClr val="002060"/>
                </a:solidFill>
              </a:rPr>
              <a:t> та №</a:t>
            </a:r>
            <a:r>
              <a:rPr lang="en-US" b="1" dirty="0">
                <a:solidFill>
                  <a:srgbClr val="002060"/>
                </a:solidFill>
              </a:rPr>
              <a:t>2</a:t>
            </a:r>
          </a:p>
          <a:p>
            <a:r>
              <a:rPr lang="en-US" b="1" dirty="0">
                <a:solidFill>
                  <a:srgbClr val="002060"/>
                </a:solidFill>
              </a:rPr>
              <a:t>8. </a:t>
            </a:r>
            <a:r>
              <a:rPr lang="ru-RU" b="1" dirty="0">
                <a:solidFill>
                  <a:srgbClr val="002060"/>
                </a:solidFill>
              </a:rPr>
              <a:t>Проведено </a:t>
            </a:r>
            <a:r>
              <a:rPr lang="ru-RU" b="1" dirty="0" err="1">
                <a:solidFill>
                  <a:srgbClr val="002060"/>
                </a:solidFill>
              </a:rPr>
              <a:t>оздоблювальні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роботи</a:t>
            </a:r>
            <a:r>
              <a:rPr lang="ru-RU" b="1" dirty="0">
                <a:solidFill>
                  <a:srgbClr val="002060"/>
                </a:solidFill>
              </a:rPr>
              <a:t> в </a:t>
            </a:r>
            <a:r>
              <a:rPr lang="ru-RU" b="1" dirty="0" err="1">
                <a:solidFill>
                  <a:srgbClr val="002060"/>
                </a:solidFill>
              </a:rPr>
              <a:t>укритті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46717C7-2CDC-4019-9506-57BE6C9C3FF0}"/>
              </a:ext>
            </a:extLst>
          </p:cNvPr>
          <p:cNvSpPr/>
          <p:nvPr/>
        </p:nvSpPr>
        <p:spPr>
          <a:xfrm>
            <a:off x="2514600" y="30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РЕКОНСТРУКЦІЯ</a:t>
            </a:r>
            <a:r>
              <a:rPr lang="ru-RU" spc="-4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pc="5" dirty="0">
                <a:solidFill>
                  <a:srgbClr val="002060"/>
                </a:solidFill>
                <a:latin typeface="Arial Black" panose="020B0A04020102020204" pitchFamily="34" charset="0"/>
              </a:rPr>
              <a:t>Й</a:t>
            </a:r>
            <a:r>
              <a:rPr lang="ru-RU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УТРИМАННЯ</a:t>
            </a:r>
            <a:b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ОСНОВНИХ</a:t>
            </a:r>
            <a:r>
              <a:rPr lang="ru-RU" spc="-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ФОНДІВ</a:t>
            </a:r>
            <a:endParaRPr lang="x-none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E9B74F-E8A2-4A29-A0DB-4BE4EEC1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9547"/>
            <a:ext cx="194479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1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8400" y="423799"/>
            <a:ext cx="518159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002060"/>
                </a:solidFill>
                <a:latin typeface="Arial Black" panose="020B0A04020102020204" pitchFamily="34" charset="0"/>
              </a:rPr>
              <a:t>ФІНАНСОВЕ</a:t>
            </a:r>
            <a:r>
              <a:rPr lang="uk-UA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Arial Black" panose="020B0A04020102020204" pitchFamily="34" charset="0"/>
              </a:rPr>
              <a:t>ЗАБЕЗПЕЧЕННЯ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1314" y="1717712"/>
            <a:ext cx="8123326" cy="41755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8547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uk-UA" sz="1400" b="1" spc="-5" dirty="0">
                <a:solidFill>
                  <a:srgbClr val="002060"/>
                </a:solidFill>
                <a:cs typeface="Calibri"/>
              </a:rPr>
              <a:t>   </a:t>
            </a:r>
            <a:r>
              <a:rPr sz="1600" b="1" spc="-5" dirty="0" err="1">
                <a:solidFill>
                  <a:srgbClr val="002060"/>
                </a:solidFill>
                <a:cs typeface="Calibri"/>
              </a:rPr>
              <a:t>Забезпечення</a:t>
            </a:r>
            <a:r>
              <a:rPr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стабільного</a:t>
            </a:r>
            <a:r>
              <a:rPr sz="16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фінансово-економічного</a:t>
            </a:r>
            <a:r>
              <a:rPr sz="16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становища,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 раціонального та економного використання ресурсів на розвиток </a:t>
            </a:r>
            <a:r>
              <a:rPr sz="16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пріоритетних напрямів</a:t>
            </a:r>
            <a:r>
              <a:rPr sz="1600" b="1" spc="-3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діяльності</a:t>
            </a:r>
            <a:r>
              <a:rPr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20" dirty="0">
                <a:solidFill>
                  <a:srgbClr val="002060"/>
                </a:solidFill>
                <a:cs typeface="Calibri"/>
              </a:rPr>
              <a:t>коледжу</a:t>
            </a:r>
            <a:endParaRPr sz="1600" dirty="0">
              <a:solidFill>
                <a:srgbClr val="002060"/>
              </a:solidFill>
              <a:cs typeface="Calibri"/>
            </a:endParaRPr>
          </a:p>
          <a:p>
            <a:pPr marL="297815" marR="223520" indent="-285750">
              <a:lnSpc>
                <a:spcPct val="100000"/>
              </a:lnSpc>
              <a:buClr>
                <a:srgbClr val="BC572C"/>
              </a:buClr>
              <a:buFont typeface="Arial" panose="020B0604020202020204" pitchFamily="34" charset="0"/>
              <a:buChar char="•"/>
              <a:tabLst>
                <a:tab pos="350520" algn="l"/>
                <a:tab pos="351155" algn="l"/>
              </a:tabLst>
            </a:pPr>
            <a:r>
              <a:rPr lang="uk-UA" sz="1600" b="1" dirty="0">
                <a:solidFill>
                  <a:srgbClr val="002060"/>
                </a:solidFill>
                <a:cs typeface="Calibri"/>
              </a:rPr>
              <a:t>   </a:t>
            </a:r>
            <a:r>
              <a:rPr sz="1600" b="1" dirty="0" err="1">
                <a:solidFill>
                  <a:srgbClr val="002060"/>
                </a:solidFill>
                <a:cs typeface="Calibri"/>
              </a:rPr>
              <a:t>Постійний</a:t>
            </a:r>
            <a:r>
              <a:rPr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моніторинг зовнішнього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фінансово-економічного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середовища</a:t>
            </a:r>
            <a:r>
              <a:rPr sz="16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та</a:t>
            </a:r>
            <a:r>
              <a:rPr sz="16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кон’юнктури </a:t>
            </a:r>
            <a:r>
              <a:rPr sz="1600" b="1" spc="-15" dirty="0">
                <a:solidFill>
                  <a:srgbClr val="002060"/>
                </a:solidFill>
                <a:cs typeface="Calibri"/>
              </a:rPr>
              <a:t>ринку,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dirty="0">
                <a:solidFill>
                  <a:srgbClr val="002060"/>
                </a:solidFill>
                <a:cs typeface="Calibri"/>
              </a:rPr>
              <a:t>за</a:t>
            </a:r>
            <a:r>
              <a:rPr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002060"/>
                </a:solidFill>
                <a:cs typeface="Calibri"/>
              </a:rPr>
              <a:t>результатами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002060"/>
                </a:solidFill>
                <a:cs typeface="Calibri"/>
              </a:rPr>
              <a:t>якого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 проводити </a:t>
            </a:r>
            <a:r>
              <a:rPr sz="1600" b="1" spc="-39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системний</a:t>
            </a:r>
            <a:r>
              <a:rPr sz="16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dirty="0">
                <a:solidFill>
                  <a:srgbClr val="002060"/>
                </a:solidFill>
                <a:cs typeface="Calibri"/>
              </a:rPr>
              <a:t>аналіз 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джерел</a:t>
            </a:r>
            <a:r>
              <a:rPr sz="16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dirty="0">
                <a:solidFill>
                  <a:srgbClr val="002060"/>
                </a:solidFill>
                <a:cs typeface="Calibri"/>
              </a:rPr>
              <a:t>і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перспектив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cs typeface="Calibri"/>
              </a:rPr>
              <a:t>отримання</a:t>
            </a:r>
            <a:r>
              <a:rPr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002060"/>
                </a:solidFill>
                <a:cs typeface="Calibri"/>
              </a:rPr>
              <a:t>надходжень</a:t>
            </a:r>
            <a:endParaRPr sz="1600" dirty="0">
              <a:solidFill>
                <a:srgbClr val="002060"/>
              </a:solidFill>
              <a:cs typeface="Calibri"/>
            </a:endParaRPr>
          </a:p>
          <a:p>
            <a:pPr marL="297815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Забезпечення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фінансування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придбання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навчального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обладнання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16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комп’ютерної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техніки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із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залученням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різних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5" dirty="0" err="1">
                <a:solidFill>
                  <a:srgbClr val="002060"/>
                </a:solidFill>
                <a:cs typeface="Calibri"/>
              </a:rPr>
              <a:t>джерел</a:t>
            </a:r>
            <a:r>
              <a:rPr lang="ru-RU" sz="16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фінансування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16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інвесторів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</a:t>
            </a:r>
            <a:r>
              <a:rPr lang="ru-RU" sz="1600" b="1" spc="-4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зацікавлених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сторін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.</a:t>
            </a:r>
            <a:endParaRPr lang="ru-RU" sz="1600" dirty="0">
              <a:solidFill>
                <a:srgbClr val="002060"/>
              </a:solidFill>
              <a:cs typeface="Calibri"/>
            </a:endParaRPr>
          </a:p>
          <a:p>
            <a:pPr marL="297815" marR="508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 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Диверсифікація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джерел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форм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фінансування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оптимізація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структури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20" dirty="0" err="1">
                <a:solidFill>
                  <a:srgbClr val="002060"/>
                </a:solidFill>
                <a:cs typeface="Calibri"/>
              </a:rPr>
              <a:t>доходів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25" dirty="0" err="1">
                <a:solidFill>
                  <a:srgbClr val="002060"/>
                </a:solidFill>
                <a:cs typeface="Calibri"/>
              </a:rPr>
              <a:t>коледжу</a:t>
            </a:r>
            <a:r>
              <a:rPr lang="ru-RU" sz="1600" b="1" spc="-25" dirty="0">
                <a:solidFill>
                  <a:srgbClr val="002060"/>
                </a:solidFill>
                <a:cs typeface="Calibri"/>
              </a:rPr>
              <a:t>,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розширення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і</a:t>
            </a:r>
            <a:r>
              <a:rPr lang="ru-RU"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удосконалення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системи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надання</a:t>
            </a:r>
            <a:r>
              <a:rPr lang="ru-RU" sz="1600" b="1" spc="4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освітніх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39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послуг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шляхом</a:t>
            </a:r>
            <a:r>
              <a:rPr lang="ru-RU" sz="16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створення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нових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навчальних</a:t>
            </a:r>
            <a:r>
              <a:rPr lang="ru-RU" sz="16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курсів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інших</a:t>
            </a:r>
            <a:r>
              <a:rPr lang="ru-RU"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структур.</a:t>
            </a:r>
            <a:endParaRPr lang="ru-RU" sz="1600" dirty="0">
              <a:solidFill>
                <a:srgbClr val="002060"/>
              </a:solidFill>
              <a:cs typeface="Calibri"/>
            </a:endParaRPr>
          </a:p>
          <a:p>
            <a:pPr marL="297815" indent="-2857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ru-RU" sz="1600" b="1" dirty="0">
                <a:solidFill>
                  <a:srgbClr val="002060"/>
                </a:solidFill>
                <a:cs typeface="Calibri"/>
              </a:rPr>
              <a:t>  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Зростання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5" dirty="0" err="1">
                <a:solidFill>
                  <a:srgbClr val="002060"/>
                </a:solidFill>
                <a:cs typeface="Calibri"/>
              </a:rPr>
              <a:t>надходжень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за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рахунок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розширення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переліку</a:t>
            </a:r>
            <a:r>
              <a:rPr lang="ru-RU" sz="1600" b="1" spc="-3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платних</a:t>
            </a:r>
            <a:r>
              <a:rPr lang="ru-RU" sz="1600" b="1" spc="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послуг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своєчасна</a:t>
            </a:r>
            <a:r>
              <a:rPr lang="ru-RU" sz="16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та</a:t>
            </a:r>
            <a:r>
              <a:rPr lang="ru-RU"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у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повному</a:t>
            </a:r>
            <a:r>
              <a:rPr lang="ru-RU" sz="1600" b="1" spc="-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обсязі</a:t>
            </a:r>
            <a:r>
              <a:rPr lang="ru-RU" sz="16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виплата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cs typeface="Calibri"/>
              </a:rPr>
              <a:t>заробітної</a:t>
            </a:r>
            <a:r>
              <a:rPr lang="ru-RU" sz="1600" b="1" spc="-5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плати.</a:t>
            </a:r>
            <a:endParaRPr lang="ru-RU" sz="1600" dirty="0">
              <a:solidFill>
                <a:srgbClr val="002060"/>
              </a:solidFill>
              <a:cs typeface="Calibri"/>
            </a:endParaRPr>
          </a:p>
          <a:p>
            <a:pPr marL="297815" marR="724535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    </a:t>
            </a:r>
            <a:r>
              <a:rPr lang="ru-RU" sz="1600" b="1" spc="-20" dirty="0" err="1">
                <a:solidFill>
                  <a:srgbClr val="002060"/>
                </a:solidFill>
                <a:cs typeface="Calibri"/>
              </a:rPr>
              <a:t>Удосконалення</a:t>
            </a:r>
            <a:r>
              <a:rPr lang="ru-RU" sz="1600" b="1" spc="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системи</a:t>
            </a:r>
            <a:r>
              <a:rPr lang="ru-RU" sz="16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матеріального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заохочення</a:t>
            </a:r>
            <a:r>
              <a:rPr lang="ru-RU" sz="1600" b="1" spc="-2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працівників</a:t>
            </a:r>
            <a:r>
              <a:rPr lang="ru-RU" sz="1600" b="1" spc="1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та </a:t>
            </a:r>
            <a:r>
              <a:rPr lang="ru-RU" sz="1600" b="1" spc="-39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10" dirty="0" err="1">
                <a:solidFill>
                  <a:srgbClr val="002060"/>
                </a:solidFill>
                <a:cs typeface="Calibri"/>
              </a:rPr>
              <a:t>здобувачів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освіти</a:t>
            </a:r>
            <a:r>
              <a:rPr lang="ru-RU" sz="1600" b="1" spc="-2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Calibri"/>
              </a:rPr>
              <a:t>за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вагомі</a:t>
            </a:r>
            <a:r>
              <a:rPr lang="ru-RU" sz="1600" b="1" spc="-15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1600" b="1" spc="-5" dirty="0" err="1">
                <a:solidFill>
                  <a:srgbClr val="002060"/>
                </a:solidFill>
                <a:cs typeface="Calibri"/>
              </a:rPr>
              <a:t>досягнення</a:t>
            </a:r>
            <a:r>
              <a:rPr lang="ru-RU" sz="1600" b="1" spc="-5" dirty="0">
                <a:solidFill>
                  <a:srgbClr val="002060"/>
                </a:solidFill>
                <a:cs typeface="Calibri"/>
              </a:rPr>
              <a:t>.</a:t>
            </a:r>
            <a:endParaRPr lang="ru-RU" sz="1600" dirty="0">
              <a:solidFill>
                <a:srgbClr val="00206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7895" y="5277610"/>
            <a:ext cx="2356104" cy="1575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CFCBA7-4C2B-4537-83D9-A9BB5DF5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9" y="254545"/>
            <a:ext cx="1944793" cy="14631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88061-AE31-4DD7-AD2B-7D7778F2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39484"/>
            <a:ext cx="6653348" cy="1600200"/>
          </a:xfrm>
        </p:spPr>
        <p:txBody>
          <a:bodyPr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spc="515" dirty="0" err="1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Працюємо</a:t>
            </a:r>
            <a:r>
              <a:rPr lang="ru-RU" sz="4000" spc="350" dirty="0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 </a:t>
            </a:r>
            <a:r>
              <a:rPr lang="ru-RU" sz="4000" spc="370" dirty="0" err="1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задля</a:t>
            </a:r>
            <a:r>
              <a:rPr lang="ru-RU" sz="4000" spc="370" dirty="0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 </a:t>
            </a:r>
            <a:r>
              <a:rPr lang="ru-RU" sz="4000" spc="484" dirty="0" err="1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майбутнього</a:t>
            </a:r>
            <a:r>
              <a:rPr lang="ru-RU" sz="4000" spc="484" dirty="0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  <a:t>!</a:t>
            </a:r>
            <a:br>
              <a:rPr lang="ru-RU" sz="4000" spc="484" dirty="0">
                <a:solidFill>
                  <a:schemeClr val="accent2"/>
                </a:solidFill>
                <a:latin typeface="Arial Black" panose="020B0A04020102020204" pitchFamily="34" charset="0"/>
                <a:cs typeface="Arial Narrow"/>
              </a:rPr>
            </a:br>
            <a:r>
              <a:rPr lang="ru-RU" sz="4000" dirty="0">
                <a:solidFill>
                  <a:schemeClr val="accent2"/>
                </a:solidFill>
                <a:latin typeface="Arial"/>
                <a:cs typeface="Arial"/>
              </a:rPr>
              <a:t/>
            </a:r>
            <a:br>
              <a:rPr lang="ru-RU" sz="4000" dirty="0">
                <a:solidFill>
                  <a:schemeClr val="accent2"/>
                </a:solidFill>
                <a:latin typeface="Arial"/>
                <a:cs typeface="Arial"/>
              </a:rPr>
            </a:br>
            <a:endParaRPr lang="x-none" sz="4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62124F-7959-43FE-B031-29972BF19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3" r="6226"/>
          <a:stretch/>
        </p:blipFill>
        <p:spPr>
          <a:xfrm>
            <a:off x="152400" y="2209800"/>
            <a:ext cx="8686799" cy="3530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AD1897-61D5-44E5-BAFA-AE0B3A12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39484"/>
            <a:ext cx="1944793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4400" y="361505"/>
            <a:ext cx="3886707" cy="3692525"/>
            <a:chOff x="5076761" y="1749869"/>
            <a:chExt cx="3588385" cy="3692525"/>
          </a:xfrm>
          <a:solidFill>
            <a:schemeClr val="accent1"/>
          </a:solidFill>
        </p:grpSpPr>
        <p:sp>
          <p:nvSpPr>
            <p:cNvPr id="3" name="object 3"/>
            <p:cNvSpPr/>
            <p:nvPr/>
          </p:nvSpPr>
          <p:spPr>
            <a:xfrm>
              <a:off x="5087873" y="1760982"/>
              <a:ext cx="3566160" cy="3670300"/>
            </a:xfrm>
            <a:custGeom>
              <a:avLst/>
              <a:gdLst/>
              <a:ahLst/>
              <a:cxnLst/>
              <a:rect l="l" t="t" r="r" b="b"/>
              <a:pathLst>
                <a:path w="3566159" h="3670300">
                  <a:moveTo>
                    <a:pt x="2971800" y="0"/>
                  </a:moveTo>
                  <a:lnTo>
                    <a:pt x="594360" y="0"/>
                  </a:lnTo>
                  <a:lnTo>
                    <a:pt x="545607" y="1970"/>
                  </a:lnTo>
                  <a:lnTo>
                    <a:pt x="497942" y="7778"/>
                  </a:lnTo>
                  <a:lnTo>
                    <a:pt x="451515" y="17271"/>
                  </a:lnTo>
                  <a:lnTo>
                    <a:pt x="406481" y="30297"/>
                  </a:lnTo>
                  <a:lnTo>
                    <a:pt x="362991" y="46702"/>
                  </a:lnTo>
                  <a:lnTo>
                    <a:pt x="321200" y="66334"/>
                  </a:lnTo>
                  <a:lnTo>
                    <a:pt x="281259" y="89039"/>
                  </a:lnTo>
                  <a:lnTo>
                    <a:pt x="243321" y="114665"/>
                  </a:lnTo>
                  <a:lnTo>
                    <a:pt x="207540" y="143060"/>
                  </a:lnTo>
                  <a:lnTo>
                    <a:pt x="174069" y="174069"/>
                  </a:lnTo>
                  <a:lnTo>
                    <a:pt x="143060" y="207540"/>
                  </a:lnTo>
                  <a:lnTo>
                    <a:pt x="114665" y="243321"/>
                  </a:lnTo>
                  <a:lnTo>
                    <a:pt x="89039" y="281259"/>
                  </a:lnTo>
                  <a:lnTo>
                    <a:pt x="66334" y="321200"/>
                  </a:lnTo>
                  <a:lnTo>
                    <a:pt x="46702" y="362991"/>
                  </a:lnTo>
                  <a:lnTo>
                    <a:pt x="30297" y="406481"/>
                  </a:lnTo>
                  <a:lnTo>
                    <a:pt x="17271" y="451515"/>
                  </a:lnTo>
                  <a:lnTo>
                    <a:pt x="7778" y="497942"/>
                  </a:lnTo>
                  <a:lnTo>
                    <a:pt x="1970" y="545607"/>
                  </a:lnTo>
                  <a:lnTo>
                    <a:pt x="0" y="594359"/>
                  </a:lnTo>
                  <a:lnTo>
                    <a:pt x="0" y="3075431"/>
                  </a:lnTo>
                  <a:lnTo>
                    <a:pt x="1970" y="3124184"/>
                  </a:lnTo>
                  <a:lnTo>
                    <a:pt x="7778" y="3171849"/>
                  </a:lnTo>
                  <a:lnTo>
                    <a:pt x="17271" y="3218276"/>
                  </a:lnTo>
                  <a:lnTo>
                    <a:pt x="30297" y="3263310"/>
                  </a:lnTo>
                  <a:lnTo>
                    <a:pt x="46702" y="3306800"/>
                  </a:lnTo>
                  <a:lnTo>
                    <a:pt x="66334" y="3348591"/>
                  </a:lnTo>
                  <a:lnTo>
                    <a:pt x="89039" y="3388532"/>
                  </a:lnTo>
                  <a:lnTo>
                    <a:pt x="114665" y="3426470"/>
                  </a:lnTo>
                  <a:lnTo>
                    <a:pt x="143060" y="3462251"/>
                  </a:lnTo>
                  <a:lnTo>
                    <a:pt x="174069" y="3495722"/>
                  </a:lnTo>
                  <a:lnTo>
                    <a:pt x="207540" y="3526731"/>
                  </a:lnTo>
                  <a:lnTo>
                    <a:pt x="243321" y="3555126"/>
                  </a:lnTo>
                  <a:lnTo>
                    <a:pt x="281259" y="3580752"/>
                  </a:lnTo>
                  <a:lnTo>
                    <a:pt x="321200" y="3603457"/>
                  </a:lnTo>
                  <a:lnTo>
                    <a:pt x="362991" y="3623089"/>
                  </a:lnTo>
                  <a:lnTo>
                    <a:pt x="406481" y="3639494"/>
                  </a:lnTo>
                  <a:lnTo>
                    <a:pt x="451515" y="3652520"/>
                  </a:lnTo>
                  <a:lnTo>
                    <a:pt x="497942" y="3662013"/>
                  </a:lnTo>
                  <a:lnTo>
                    <a:pt x="545607" y="3667821"/>
                  </a:lnTo>
                  <a:lnTo>
                    <a:pt x="594360" y="3669791"/>
                  </a:lnTo>
                  <a:lnTo>
                    <a:pt x="2971800" y="3669791"/>
                  </a:lnTo>
                  <a:lnTo>
                    <a:pt x="3020552" y="3667821"/>
                  </a:lnTo>
                  <a:lnTo>
                    <a:pt x="3068217" y="3662013"/>
                  </a:lnTo>
                  <a:lnTo>
                    <a:pt x="3114644" y="3652520"/>
                  </a:lnTo>
                  <a:lnTo>
                    <a:pt x="3159678" y="3639494"/>
                  </a:lnTo>
                  <a:lnTo>
                    <a:pt x="3203168" y="3623089"/>
                  </a:lnTo>
                  <a:lnTo>
                    <a:pt x="3244959" y="3603457"/>
                  </a:lnTo>
                  <a:lnTo>
                    <a:pt x="3284900" y="3580752"/>
                  </a:lnTo>
                  <a:lnTo>
                    <a:pt x="3322838" y="3555126"/>
                  </a:lnTo>
                  <a:lnTo>
                    <a:pt x="3358619" y="3526731"/>
                  </a:lnTo>
                  <a:lnTo>
                    <a:pt x="3392090" y="3495722"/>
                  </a:lnTo>
                  <a:lnTo>
                    <a:pt x="3423099" y="3462251"/>
                  </a:lnTo>
                  <a:lnTo>
                    <a:pt x="3451494" y="3426470"/>
                  </a:lnTo>
                  <a:lnTo>
                    <a:pt x="3477120" y="3388532"/>
                  </a:lnTo>
                  <a:lnTo>
                    <a:pt x="3499825" y="3348591"/>
                  </a:lnTo>
                  <a:lnTo>
                    <a:pt x="3519457" y="3306800"/>
                  </a:lnTo>
                  <a:lnTo>
                    <a:pt x="3535862" y="3263310"/>
                  </a:lnTo>
                  <a:lnTo>
                    <a:pt x="3548888" y="3218276"/>
                  </a:lnTo>
                  <a:lnTo>
                    <a:pt x="3558381" y="3171849"/>
                  </a:lnTo>
                  <a:lnTo>
                    <a:pt x="3564189" y="3124184"/>
                  </a:lnTo>
                  <a:lnTo>
                    <a:pt x="3566159" y="3075431"/>
                  </a:lnTo>
                  <a:lnTo>
                    <a:pt x="3566159" y="594359"/>
                  </a:lnTo>
                  <a:lnTo>
                    <a:pt x="3564189" y="545607"/>
                  </a:lnTo>
                  <a:lnTo>
                    <a:pt x="3558381" y="497942"/>
                  </a:lnTo>
                  <a:lnTo>
                    <a:pt x="3548888" y="451515"/>
                  </a:lnTo>
                  <a:lnTo>
                    <a:pt x="3535862" y="406481"/>
                  </a:lnTo>
                  <a:lnTo>
                    <a:pt x="3519457" y="362991"/>
                  </a:lnTo>
                  <a:lnTo>
                    <a:pt x="3499825" y="321200"/>
                  </a:lnTo>
                  <a:lnTo>
                    <a:pt x="3477120" y="281259"/>
                  </a:lnTo>
                  <a:lnTo>
                    <a:pt x="3451494" y="243321"/>
                  </a:lnTo>
                  <a:lnTo>
                    <a:pt x="3423099" y="207540"/>
                  </a:lnTo>
                  <a:lnTo>
                    <a:pt x="3392090" y="174069"/>
                  </a:lnTo>
                  <a:lnTo>
                    <a:pt x="3358619" y="143060"/>
                  </a:lnTo>
                  <a:lnTo>
                    <a:pt x="3322838" y="114665"/>
                  </a:lnTo>
                  <a:lnTo>
                    <a:pt x="3284900" y="89039"/>
                  </a:lnTo>
                  <a:lnTo>
                    <a:pt x="3244959" y="66334"/>
                  </a:lnTo>
                  <a:lnTo>
                    <a:pt x="3203168" y="46702"/>
                  </a:lnTo>
                  <a:lnTo>
                    <a:pt x="3159678" y="30297"/>
                  </a:lnTo>
                  <a:lnTo>
                    <a:pt x="3114644" y="17271"/>
                  </a:lnTo>
                  <a:lnTo>
                    <a:pt x="3068217" y="7778"/>
                  </a:lnTo>
                  <a:lnTo>
                    <a:pt x="3020552" y="1970"/>
                  </a:lnTo>
                  <a:lnTo>
                    <a:pt x="29718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87873" y="1760982"/>
              <a:ext cx="3566160" cy="3670300"/>
            </a:xfrm>
            <a:custGeom>
              <a:avLst/>
              <a:gdLst/>
              <a:ahLst/>
              <a:cxnLst/>
              <a:rect l="l" t="t" r="r" b="b"/>
              <a:pathLst>
                <a:path w="3566159" h="3670300">
                  <a:moveTo>
                    <a:pt x="0" y="594359"/>
                  </a:moveTo>
                  <a:lnTo>
                    <a:pt x="1970" y="545607"/>
                  </a:lnTo>
                  <a:lnTo>
                    <a:pt x="7778" y="497942"/>
                  </a:lnTo>
                  <a:lnTo>
                    <a:pt x="17271" y="451515"/>
                  </a:lnTo>
                  <a:lnTo>
                    <a:pt x="30297" y="406481"/>
                  </a:lnTo>
                  <a:lnTo>
                    <a:pt x="46702" y="362991"/>
                  </a:lnTo>
                  <a:lnTo>
                    <a:pt x="66334" y="321200"/>
                  </a:lnTo>
                  <a:lnTo>
                    <a:pt x="89039" y="281259"/>
                  </a:lnTo>
                  <a:lnTo>
                    <a:pt x="114665" y="243321"/>
                  </a:lnTo>
                  <a:lnTo>
                    <a:pt x="143060" y="207540"/>
                  </a:lnTo>
                  <a:lnTo>
                    <a:pt x="174069" y="174069"/>
                  </a:lnTo>
                  <a:lnTo>
                    <a:pt x="207540" y="143060"/>
                  </a:lnTo>
                  <a:lnTo>
                    <a:pt x="243321" y="114665"/>
                  </a:lnTo>
                  <a:lnTo>
                    <a:pt x="281259" y="89039"/>
                  </a:lnTo>
                  <a:lnTo>
                    <a:pt x="321200" y="66334"/>
                  </a:lnTo>
                  <a:lnTo>
                    <a:pt x="362991" y="46702"/>
                  </a:lnTo>
                  <a:lnTo>
                    <a:pt x="406481" y="30297"/>
                  </a:lnTo>
                  <a:lnTo>
                    <a:pt x="451515" y="17271"/>
                  </a:lnTo>
                  <a:lnTo>
                    <a:pt x="497942" y="7778"/>
                  </a:lnTo>
                  <a:lnTo>
                    <a:pt x="545607" y="1970"/>
                  </a:lnTo>
                  <a:lnTo>
                    <a:pt x="594360" y="0"/>
                  </a:lnTo>
                  <a:lnTo>
                    <a:pt x="2971800" y="0"/>
                  </a:lnTo>
                  <a:lnTo>
                    <a:pt x="3020552" y="1970"/>
                  </a:lnTo>
                  <a:lnTo>
                    <a:pt x="3068217" y="7778"/>
                  </a:lnTo>
                  <a:lnTo>
                    <a:pt x="3114644" y="17271"/>
                  </a:lnTo>
                  <a:lnTo>
                    <a:pt x="3159678" y="30297"/>
                  </a:lnTo>
                  <a:lnTo>
                    <a:pt x="3203168" y="46702"/>
                  </a:lnTo>
                  <a:lnTo>
                    <a:pt x="3244959" y="66334"/>
                  </a:lnTo>
                  <a:lnTo>
                    <a:pt x="3284900" y="89039"/>
                  </a:lnTo>
                  <a:lnTo>
                    <a:pt x="3322838" y="114665"/>
                  </a:lnTo>
                  <a:lnTo>
                    <a:pt x="3358619" y="143060"/>
                  </a:lnTo>
                  <a:lnTo>
                    <a:pt x="3392090" y="174069"/>
                  </a:lnTo>
                  <a:lnTo>
                    <a:pt x="3423099" y="207540"/>
                  </a:lnTo>
                  <a:lnTo>
                    <a:pt x="3451494" y="243321"/>
                  </a:lnTo>
                  <a:lnTo>
                    <a:pt x="3477120" y="281259"/>
                  </a:lnTo>
                  <a:lnTo>
                    <a:pt x="3499825" y="321200"/>
                  </a:lnTo>
                  <a:lnTo>
                    <a:pt x="3519457" y="362991"/>
                  </a:lnTo>
                  <a:lnTo>
                    <a:pt x="3535862" y="406481"/>
                  </a:lnTo>
                  <a:lnTo>
                    <a:pt x="3548888" y="451515"/>
                  </a:lnTo>
                  <a:lnTo>
                    <a:pt x="3558381" y="497942"/>
                  </a:lnTo>
                  <a:lnTo>
                    <a:pt x="3564189" y="545607"/>
                  </a:lnTo>
                  <a:lnTo>
                    <a:pt x="3566159" y="594359"/>
                  </a:lnTo>
                  <a:lnTo>
                    <a:pt x="3566159" y="3075431"/>
                  </a:lnTo>
                  <a:lnTo>
                    <a:pt x="3564189" y="3124184"/>
                  </a:lnTo>
                  <a:lnTo>
                    <a:pt x="3558381" y="3171849"/>
                  </a:lnTo>
                  <a:lnTo>
                    <a:pt x="3548888" y="3218276"/>
                  </a:lnTo>
                  <a:lnTo>
                    <a:pt x="3535862" y="3263310"/>
                  </a:lnTo>
                  <a:lnTo>
                    <a:pt x="3519457" y="3306800"/>
                  </a:lnTo>
                  <a:lnTo>
                    <a:pt x="3499825" y="3348591"/>
                  </a:lnTo>
                  <a:lnTo>
                    <a:pt x="3477120" y="3388532"/>
                  </a:lnTo>
                  <a:lnTo>
                    <a:pt x="3451494" y="3426470"/>
                  </a:lnTo>
                  <a:lnTo>
                    <a:pt x="3423099" y="3462251"/>
                  </a:lnTo>
                  <a:lnTo>
                    <a:pt x="3392090" y="3495722"/>
                  </a:lnTo>
                  <a:lnTo>
                    <a:pt x="3358619" y="3526731"/>
                  </a:lnTo>
                  <a:lnTo>
                    <a:pt x="3322838" y="3555126"/>
                  </a:lnTo>
                  <a:lnTo>
                    <a:pt x="3284900" y="3580752"/>
                  </a:lnTo>
                  <a:lnTo>
                    <a:pt x="3244959" y="3603457"/>
                  </a:lnTo>
                  <a:lnTo>
                    <a:pt x="3203168" y="3623089"/>
                  </a:lnTo>
                  <a:lnTo>
                    <a:pt x="3159678" y="3639494"/>
                  </a:lnTo>
                  <a:lnTo>
                    <a:pt x="3114644" y="3652520"/>
                  </a:lnTo>
                  <a:lnTo>
                    <a:pt x="3068217" y="3662013"/>
                  </a:lnTo>
                  <a:lnTo>
                    <a:pt x="3020552" y="3667821"/>
                  </a:lnTo>
                  <a:lnTo>
                    <a:pt x="2971800" y="3669791"/>
                  </a:lnTo>
                  <a:lnTo>
                    <a:pt x="594360" y="3669791"/>
                  </a:lnTo>
                  <a:lnTo>
                    <a:pt x="545607" y="3667821"/>
                  </a:lnTo>
                  <a:lnTo>
                    <a:pt x="497942" y="3662013"/>
                  </a:lnTo>
                  <a:lnTo>
                    <a:pt x="451515" y="3652520"/>
                  </a:lnTo>
                  <a:lnTo>
                    <a:pt x="406481" y="3639494"/>
                  </a:lnTo>
                  <a:lnTo>
                    <a:pt x="362991" y="3623089"/>
                  </a:lnTo>
                  <a:lnTo>
                    <a:pt x="321200" y="3603457"/>
                  </a:lnTo>
                  <a:lnTo>
                    <a:pt x="281259" y="3580752"/>
                  </a:lnTo>
                  <a:lnTo>
                    <a:pt x="243321" y="3555126"/>
                  </a:lnTo>
                  <a:lnTo>
                    <a:pt x="207540" y="3526731"/>
                  </a:lnTo>
                  <a:lnTo>
                    <a:pt x="174069" y="3495722"/>
                  </a:lnTo>
                  <a:lnTo>
                    <a:pt x="143060" y="3462251"/>
                  </a:lnTo>
                  <a:lnTo>
                    <a:pt x="114665" y="3426470"/>
                  </a:lnTo>
                  <a:lnTo>
                    <a:pt x="89039" y="3388532"/>
                  </a:lnTo>
                  <a:lnTo>
                    <a:pt x="66334" y="3348591"/>
                  </a:lnTo>
                  <a:lnTo>
                    <a:pt x="46702" y="3306800"/>
                  </a:lnTo>
                  <a:lnTo>
                    <a:pt x="30297" y="3263310"/>
                  </a:lnTo>
                  <a:lnTo>
                    <a:pt x="17271" y="3218276"/>
                  </a:lnTo>
                  <a:lnTo>
                    <a:pt x="7778" y="3171849"/>
                  </a:lnTo>
                  <a:lnTo>
                    <a:pt x="1970" y="3124184"/>
                  </a:lnTo>
                  <a:lnTo>
                    <a:pt x="0" y="3075431"/>
                  </a:lnTo>
                  <a:lnTo>
                    <a:pt x="0" y="594359"/>
                  </a:lnTo>
                  <a:close/>
                </a:path>
              </a:pathLst>
            </a:custGeom>
            <a:grpFill/>
            <a:ln w="22225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01920" y="1868677"/>
            <a:ext cx="3566160" cy="3692525"/>
            <a:chOff x="1022921" y="1749869"/>
            <a:chExt cx="3590290" cy="3692525"/>
          </a:xfrm>
          <a:solidFill>
            <a:schemeClr val="accent1"/>
          </a:solidFill>
        </p:grpSpPr>
        <p:sp>
          <p:nvSpPr>
            <p:cNvPr id="6" name="object 6"/>
            <p:cNvSpPr/>
            <p:nvPr/>
          </p:nvSpPr>
          <p:spPr>
            <a:xfrm>
              <a:off x="1034033" y="1760982"/>
              <a:ext cx="3568065" cy="3670300"/>
            </a:xfrm>
            <a:custGeom>
              <a:avLst/>
              <a:gdLst/>
              <a:ahLst/>
              <a:cxnLst/>
              <a:rect l="l" t="t" r="r" b="b"/>
              <a:pathLst>
                <a:path w="3568065" h="3670300">
                  <a:moveTo>
                    <a:pt x="2973069" y="0"/>
                  </a:moveTo>
                  <a:lnTo>
                    <a:pt x="594614" y="0"/>
                  </a:lnTo>
                  <a:lnTo>
                    <a:pt x="545842" y="1970"/>
                  </a:lnTo>
                  <a:lnTo>
                    <a:pt x="498158" y="7781"/>
                  </a:lnTo>
                  <a:lnTo>
                    <a:pt x="451712" y="17279"/>
                  </a:lnTo>
                  <a:lnTo>
                    <a:pt x="406660" y="30311"/>
                  </a:lnTo>
                  <a:lnTo>
                    <a:pt x="363152" y="46724"/>
                  </a:lnTo>
                  <a:lnTo>
                    <a:pt x="321343" y="66364"/>
                  </a:lnTo>
                  <a:lnTo>
                    <a:pt x="281385" y="89080"/>
                  </a:lnTo>
                  <a:lnTo>
                    <a:pt x="243431" y="114718"/>
                  </a:lnTo>
                  <a:lnTo>
                    <a:pt x="207635" y="143125"/>
                  </a:lnTo>
                  <a:lnTo>
                    <a:pt x="174148" y="174148"/>
                  </a:lnTo>
                  <a:lnTo>
                    <a:pt x="143125" y="207635"/>
                  </a:lnTo>
                  <a:lnTo>
                    <a:pt x="114718" y="243431"/>
                  </a:lnTo>
                  <a:lnTo>
                    <a:pt x="89080" y="281385"/>
                  </a:lnTo>
                  <a:lnTo>
                    <a:pt x="66364" y="321343"/>
                  </a:lnTo>
                  <a:lnTo>
                    <a:pt x="46724" y="363152"/>
                  </a:lnTo>
                  <a:lnTo>
                    <a:pt x="30311" y="406660"/>
                  </a:lnTo>
                  <a:lnTo>
                    <a:pt x="17279" y="451712"/>
                  </a:lnTo>
                  <a:lnTo>
                    <a:pt x="7781" y="498158"/>
                  </a:lnTo>
                  <a:lnTo>
                    <a:pt x="1970" y="545842"/>
                  </a:lnTo>
                  <a:lnTo>
                    <a:pt x="0" y="594613"/>
                  </a:lnTo>
                  <a:lnTo>
                    <a:pt x="0" y="3075178"/>
                  </a:lnTo>
                  <a:lnTo>
                    <a:pt x="1970" y="3123949"/>
                  </a:lnTo>
                  <a:lnTo>
                    <a:pt x="7781" y="3171633"/>
                  </a:lnTo>
                  <a:lnTo>
                    <a:pt x="17279" y="3218079"/>
                  </a:lnTo>
                  <a:lnTo>
                    <a:pt x="30311" y="3263131"/>
                  </a:lnTo>
                  <a:lnTo>
                    <a:pt x="46724" y="3306639"/>
                  </a:lnTo>
                  <a:lnTo>
                    <a:pt x="66364" y="3348448"/>
                  </a:lnTo>
                  <a:lnTo>
                    <a:pt x="89080" y="3388406"/>
                  </a:lnTo>
                  <a:lnTo>
                    <a:pt x="114718" y="3426360"/>
                  </a:lnTo>
                  <a:lnTo>
                    <a:pt x="143125" y="3462156"/>
                  </a:lnTo>
                  <a:lnTo>
                    <a:pt x="174148" y="3495643"/>
                  </a:lnTo>
                  <a:lnTo>
                    <a:pt x="207635" y="3526666"/>
                  </a:lnTo>
                  <a:lnTo>
                    <a:pt x="243431" y="3555073"/>
                  </a:lnTo>
                  <a:lnTo>
                    <a:pt x="281385" y="3580711"/>
                  </a:lnTo>
                  <a:lnTo>
                    <a:pt x="321343" y="3603427"/>
                  </a:lnTo>
                  <a:lnTo>
                    <a:pt x="363152" y="3623067"/>
                  </a:lnTo>
                  <a:lnTo>
                    <a:pt x="406660" y="3639480"/>
                  </a:lnTo>
                  <a:lnTo>
                    <a:pt x="451712" y="3652512"/>
                  </a:lnTo>
                  <a:lnTo>
                    <a:pt x="498158" y="3662010"/>
                  </a:lnTo>
                  <a:lnTo>
                    <a:pt x="545842" y="3667821"/>
                  </a:lnTo>
                  <a:lnTo>
                    <a:pt x="594614" y="3669791"/>
                  </a:lnTo>
                  <a:lnTo>
                    <a:pt x="2973069" y="3669791"/>
                  </a:lnTo>
                  <a:lnTo>
                    <a:pt x="3021841" y="3667821"/>
                  </a:lnTo>
                  <a:lnTo>
                    <a:pt x="3069525" y="3662010"/>
                  </a:lnTo>
                  <a:lnTo>
                    <a:pt x="3115971" y="3652512"/>
                  </a:lnTo>
                  <a:lnTo>
                    <a:pt x="3161023" y="3639480"/>
                  </a:lnTo>
                  <a:lnTo>
                    <a:pt x="3204531" y="3623067"/>
                  </a:lnTo>
                  <a:lnTo>
                    <a:pt x="3246340" y="3603427"/>
                  </a:lnTo>
                  <a:lnTo>
                    <a:pt x="3286298" y="3580711"/>
                  </a:lnTo>
                  <a:lnTo>
                    <a:pt x="3324252" y="3555073"/>
                  </a:lnTo>
                  <a:lnTo>
                    <a:pt x="3360048" y="3526666"/>
                  </a:lnTo>
                  <a:lnTo>
                    <a:pt x="3393535" y="3495643"/>
                  </a:lnTo>
                  <a:lnTo>
                    <a:pt x="3424558" y="3462156"/>
                  </a:lnTo>
                  <a:lnTo>
                    <a:pt x="3452965" y="3426360"/>
                  </a:lnTo>
                  <a:lnTo>
                    <a:pt x="3478603" y="3388406"/>
                  </a:lnTo>
                  <a:lnTo>
                    <a:pt x="3501319" y="3348448"/>
                  </a:lnTo>
                  <a:lnTo>
                    <a:pt x="3520959" y="3306639"/>
                  </a:lnTo>
                  <a:lnTo>
                    <a:pt x="3537372" y="3263131"/>
                  </a:lnTo>
                  <a:lnTo>
                    <a:pt x="3550404" y="3218079"/>
                  </a:lnTo>
                  <a:lnTo>
                    <a:pt x="3559902" y="3171633"/>
                  </a:lnTo>
                  <a:lnTo>
                    <a:pt x="3565713" y="3123949"/>
                  </a:lnTo>
                  <a:lnTo>
                    <a:pt x="3567683" y="3075178"/>
                  </a:lnTo>
                  <a:lnTo>
                    <a:pt x="3567683" y="594613"/>
                  </a:lnTo>
                  <a:lnTo>
                    <a:pt x="3565713" y="545842"/>
                  </a:lnTo>
                  <a:lnTo>
                    <a:pt x="3559902" y="498158"/>
                  </a:lnTo>
                  <a:lnTo>
                    <a:pt x="3550404" y="451712"/>
                  </a:lnTo>
                  <a:lnTo>
                    <a:pt x="3537372" y="406660"/>
                  </a:lnTo>
                  <a:lnTo>
                    <a:pt x="3520959" y="363152"/>
                  </a:lnTo>
                  <a:lnTo>
                    <a:pt x="3501319" y="321343"/>
                  </a:lnTo>
                  <a:lnTo>
                    <a:pt x="3478603" y="281385"/>
                  </a:lnTo>
                  <a:lnTo>
                    <a:pt x="3452965" y="243431"/>
                  </a:lnTo>
                  <a:lnTo>
                    <a:pt x="3424558" y="207635"/>
                  </a:lnTo>
                  <a:lnTo>
                    <a:pt x="3393535" y="174148"/>
                  </a:lnTo>
                  <a:lnTo>
                    <a:pt x="3360048" y="143125"/>
                  </a:lnTo>
                  <a:lnTo>
                    <a:pt x="3324252" y="114718"/>
                  </a:lnTo>
                  <a:lnTo>
                    <a:pt x="3286298" y="89080"/>
                  </a:lnTo>
                  <a:lnTo>
                    <a:pt x="3246340" y="66364"/>
                  </a:lnTo>
                  <a:lnTo>
                    <a:pt x="3204531" y="46724"/>
                  </a:lnTo>
                  <a:lnTo>
                    <a:pt x="3161023" y="30311"/>
                  </a:lnTo>
                  <a:lnTo>
                    <a:pt x="3115971" y="17279"/>
                  </a:lnTo>
                  <a:lnTo>
                    <a:pt x="3069525" y="7781"/>
                  </a:lnTo>
                  <a:lnTo>
                    <a:pt x="3021841" y="1970"/>
                  </a:lnTo>
                  <a:lnTo>
                    <a:pt x="297306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4033" y="1760982"/>
              <a:ext cx="3568065" cy="3670300"/>
            </a:xfrm>
            <a:custGeom>
              <a:avLst/>
              <a:gdLst/>
              <a:ahLst/>
              <a:cxnLst/>
              <a:rect l="l" t="t" r="r" b="b"/>
              <a:pathLst>
                <a:path w="3568065" h="3670300">
                  <a:moveTo>
                    <a:pt x="0" y="594613"/>
                  </a:moveTo>
                  <a:lnTo>
                    <a:pt x="1970" y="545842"/>
                  </a:lnTo>
                  <a:lnTo>
                    <a:pt x="7781" y="498158"/>
                  </a:lnTo>
                  <a:lnTo>
                    <a:pt x="17279" y="451712"/>
                  </a:lnTo>
                  <a:lnTo>
                    <a:pt x="30311" y="406660"/>
                  </a:lnTo>
                  <a:lnTo>
                    <a:pt x="46724" y="363152"/>
                  </a:lnTo>
                  <a:lnTo>
                    <a:pt x="66364" y="321343"/>
                  </a:lnTo>
                  <a:lnTo>
                    <a:pt x="89080" y="281385"/>
                  </a:lnTo>
                  <a:lnTo>
                    <a:pt x="114718" y="243431"/>
                  </a:lnTo>
                  <a:lnTo>
                    <a:pt x="143125" y="207635"/>
                  </a:lnTo>
                  <a:lnTo>
                    <a:pt x="174148" y="174148"/>
                  </a:lnTo>
                  <a:lnTo>
                    <a:pt x="207635" y="143125"/>
                  </a:lnTo>
                  <a:lnTo>
                    <a:pt x="243431" y="114718"/>
                  </a:lnTo>
                  <a:lnTo>
                    <a:pt x="281385" y="89080"/>
                  </a:lnTo>
                  <a:lnTo>
                    <a:pt x="321343" y="66364"/>
                  </a:lnTo>
                  <a:lnTo>
                    <a:pt x="363152" y="46724"/>
                  </a:lnTo>
                  <a:lnTo>
                    <a:pt x="406660" y="30311"/>
                  </a:lnTo>
                  <a:lnTo>
                    <a:pt x="451712" y="17279"/>
                  </a:lnTo>
                  <a:lnTo>
                    <a:pt x="498158" y="7781"/>
                  </a:lnTo>
                  <a:lnTo>
                    <a:pt x="545842" y="1970"/>
                  </a:lnTo>
                  <a:lnTo>
                    <a:pt x="594614" y="0"/>
                  </a:lnTo>
                  <a:lnTo>
                    <a:pt x="2973069" y="0"/>
                  </a:lnTo>
                  <a:lnTo>
                    <a:pt x="3021841" y="1970"/>
                  </a:lnTo>
                  <a:lnTo>
                    <a:pt x="3069525" y="7781"/>
                  </a:lnTo>
                  <a:lnTo>
                    <a:pt x="3115971" y="17279"/>
                  </a:lnTo>
                  <a:lnTo>
                    <a:pt x="3161023" y="30311"/>
                  </a:lnTo>
                  <a:lnTo>
                    <a:pt x="3204531" y="46724"/>
                  </a:lnTo>
                  <a:lnTo>
                    <a:pt x="3246340" y="66364"/>
                  </a:lnTo>
                  <a:lnTo>
                    <a:pt x="3286298" y="89080"/>
                  </a:lnTo>
                  <a:lnTo>
                    <a:pt x="3324252" y="114718"/>
                  </a:lnTo>
                  <a:lnTo>
                    <a:pt x="3360048" y="143125"/>
                  </a:lnTo>
                  <a:lnTo>
                    <a:pt x="3393535" y="174148"/>
                  </a:lnTo>
                  <a:lnTo>
                    <a:pt x="3424558" y="207635"/>
                  </a:lnTo>
                  <a:lnTo>
                    <a:pt x="3452965" y="243431"/>
                  </a:lnTo>
                  <a:lnTo>
                    <a:pt x="3478603" y="281385"/>
                  </a:lnTo>
                  <a:lnTo>
                    <a:pt x="3501319" y="321343"/>
                  </a:lnTo>
                  <a:lnTo>
                    <a:pt x="3520959" y="363152"/>
                  </a:lnTo>
                  <a:lnTo>
                    <a:pt x="3537372" y="406660"/>
                  </a:lnTo>
                  <a:lnTo>
                    <a:pt x="3550404" y="451712"/>
                  </a:lnTo>
                  <a:lnTo>
                    <a:pt x="3559902" y="498158"/>
                  </a:lnTo>
                  <a:lnTo>
                    <a:pt x="3565713" y="545842"/>
                  </a:lnTo>
                  <a:lnTo>
                    <a:pt x="3567683" y="594613"/>
                  </a:lnTo>
                  <a:lnTo>
                    <a:pt x="3567683" y="3075178"/>
                  </a:lnTo>
                  <a:lnTo>
                    <a:pt x="3565713" y="3123949"/>
                  </a:lnTo>
                  <a:lnTo>
                    <a:pt x="3559902" y="3171633"/>
                  </a:lnTo>
                  <a:lnTo>
                    <a:pt x="3550404" y="3218079"/>
                  </a:lnTo>
                  <a:lnTo>
                    <a:pt x="3537372" y="3263131"/>
                  </a:lnTo>
                  <a:lnTo>
                    <a:pt x="3520959" y="3306639"/>
                  </a:lnTo>
                  <a:lnTo>
                    <a:pt x="3501319" y="3348448"/>
                  </a:lnTo>
                  <a:lnTo>
                    <a:pt x="3478603" y="3388406"/>
                  </a:lnTo>
                  <a:lnTo>
                    <a:pt x="3452965" y="3426360"/>
                  </a:lnTo>
                  <a:lnTo>
                    <a:pt x="3424558" y="3462156"/>
                  </a:lnTo>
                  <a:lnTo>
                    <a:pt x="3393535" y="3495643"/>
                  </a:lnTo>
                  <a:lnTo>
                    <a:pt x="3360048" y="3526666"/>
                  </a:lnTo>
                  <a:lnTo>
                    <a:pt x="3324252" y="3555073"/>
                  </a:lnTo>
                  <a:lnTo>
                    <a:pt x="3286298" y="3580711"/>
                  </a:lnTo>
                  <a:lnTo>
                    <a:pt x="3246340" y="3603427"/>
                  </a:lnTo>
                  <a:lnTo>
                    <a:pt x="3204531" y="3623067"/>
                  </a:lnTo>
                  <a:lnTo>
                    <a:pt x="3161023" y="3639480"/>
                  </a:lnTo>
                  <a:lnTo>
                    <a:pt x="3115971" y="3652512"/>
                  </a:lnTo>
                  <a:lnTo>
                    <a:pt x="3069525" y="3662010"/>
                  </a:lnTo>
                  <a:lnTo>
                    <a:pt x="3021841" y="3667821"/>
                  </a:lnTo>
                  <a:lnTo>
                    <a:pt x="2973069" y="3669791"/>
                  </a:lnTo>
                  <a:lnTo>
                    <a:pt x="594614" y="3669791"/>
                  </a:lnTo>
                  <a:lnTo>
                    <a:pt x="545842" y="3667821"/>
                  </a:lnTo>
                  <a:lnTo>
                    <a:pt x="498158" y="3662010"/>
                  </a:lnTo>
                  <a:lnTo>
                    <a:pt x="451712" y="3652512"/>
                  </a:lnTo>
                  <a:lnTo>
                    <a:pt x="406660" y="3639480"/>
                  </a:lnTo>
                  <a:lnTo>
                    <a:pt x="363152" y="3623067"/>
                  </a:lnTo>
                  <a:lnTo>
                    <a:pt x="321343" y="3603427"/>
                  </a:lnTo>
                  <a:lnTo>
                    <a:pt x="281385" y="3580711"/>
                  </a:lnTo>
                  <a:lnTo>
                    <a:pt x="243431" y="3555073"/>
                  </a:lnTo>
                  <a:lnTo>
                    <a:pt x="207635" y="3526666"/>
                  </a:lnTo>
                  <a:lnTo>
                    <a:pt x="174148" y="3495643"/>
                  </a:lnTo>
                  <a:lnTo>
                    <a:pt x="143125" y="3462156"/>
                  </a:lnTo>
                  <a:lnTo>
                    <a:pt x="114718" y="3426360"/>
                  </a:lnTo>
                  <a:lnTo>
                    <a:pt x="89080" y="3388406"/>
                  </a:lnTo>
                  <a:lnTo>
                    <a:pt x="66364" y="3348448"/>
                  </a:lnTo>
                  <a:lnTo>
                    <a:pt x="46724" y="3306639"/>
                  </a:lnTo>
                  <a:lnTo>
                    <a:pt x="30311" y="3263131"/>
                  </a:lnTo>
                  <a:lnTo>
                    <a:pt x="17279" y="3218079"/>
                  </a:lnTo>
                  <a:lnTo>
                    <a:pt x="7781" y="3171633"/>
                  </a:lnTo>
                  <a:lnTo>
                    <a:pt x="1970" y="3123949"/>
                  </a:lnTo>
                  <a:lnTo>
                    <a:pt x="0" y="3075178"/>
                  </a:lnTo>
                  <a:lnTo>
                    <a:pt x="0" y="594613"/>
                  </a:lnTo>
                  <a:close/>
                </a:path>
              </a:pathLst>
            </a:custGeom>
            <a:grpFill/>
            <a:ln w="22225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13562" y="2459039"/>
            <a:ext cx="2965450" cy="2383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/>
            <a:r>
              <a:rPr sz="1400" b="1" u="sng" spc="-5" dirty="0">
                <a:solidFill>
                  <a:srgbClr val="002060"/>
                </a:solidFill>
                <a:uFill>
                  <a:solidFill>
                    <a:srgbClr val="432B1F"/>
                  </a:solidFill>
                </a:uFill>
                <a:latin typeface="Calibri"/>
                <a:cs typeface="Calibri"/>
              </a:rPr>
              <a:t>МІСІЯ</a:t>
            </a:r>
            <a:r>
              <a:rPr sz="1400" b="1" u="sng" spc="-15" dirty="0">
                <a:solidFill>
                  <a:srgbClr val="002060"/>
                </a:solidFill>
                <a:uFill>
                  <a:solidFill>
                    <a:srgbClr val="432B1F"/>
                  </a:solidFill>
                </a:uFill>
                <a:latin typeface="Calibri"/>
                <a:cs typeface="Calibri"/>
              </a:rPr>
              <a:t> КОЛЕДЖУ</a:t>
            </a:r>
            <a:r>
              <a:rPr sz="14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002060"/>
                </a:solidFill>
                <a:latin typeface="Calibri"/>
                <a:cs typeface="Calibri"/>
              </a:rPr>
              <a:t>—</a:t>
            </a:r>
            <a:r>
              <a:rPr sz="14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підготовка затребуваних суспільством та регіональним ринком праці фахівців, які поєднують високі академічні, професійні та соціально-особистісні компетенції; забезпечення розвитку потенціалу та можливостей самореалізації студентів і співробітників у процесі їх спільної освітньої, інноваційної та організаційної діяльності.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6801" y="685800"/>
            <a:ext cx="3654242" cy="3042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just">
              <a:lnSpc>
                <a:spcPct val="100000"/>
              </a:lnSpc>
              <a:spcBef>
                <a:spcPts val="105"/>
              </a:spcBef>
            </a:pPr>
            <a:r>
              <a:rPr sz="1400" b="1" u="sng" dirty="0">
                <a:solidFill>
                  <a:srgbClr val="002060"/>
                </a:solidFill>
                <a:uFill>
                  <a:solidFill>
                    <a:srgbClr val="432B1F"/>
                  </a:solidFill>
                </a:uFill>
                <a:latin typeface="Calibri"/>
                <a:cs typeface="Calibri"/>
              </a:rPr>
              <a:t>ВІЗІЯ</a:t>
            </a:r>
            <a:r>
              <a:rPr sz="1400" b="1" u="sng" spc="-20" dirty="0">
                <a:solidFill>
                  <a:srgbClr val="002060"/>
                </a:solidFill>
                <a:uFill>
                  <a:solidFill>
                    <a:srgbClr val="432B1F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5" dirty="0">
                <a:solidFill>
                  <a:srgbClr val="002060"/>
                </a:solidFill>
                <a:uFill>
                  <a:solidFill>
                    <a:srgbClr val="432B1F"/>
                  </a:solidFill>
                </a:uFill>
                <a:latin typeface="Calibri"/>
                <a:cs typeface="Calibri"/>
              </a:rPr>
              <a:t>КОЛЕДЖУ</a:t>
            </a:r>
            <a:r>
              <a:rPr sz="14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002060"/>
                </a:solidFill>
                <a:latin typeface="Calibri"/>
                <a:cs typeface="Calibri"/>
              </a:rPr>
              <a:t>—</a:t>
            </a:r>
            <a:r>
              <a:rPr sz="1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створення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інноваційного</a:t>
            </a:r>
            <a:r>
              <a:rPr lang="uk-UA" sz="14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закладу</a:t>
            </a:r>
            <a:r>
              <a:rPr sz="1400" spc="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фахової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10" dirty="0" err="1">
                <a:solidFill>
                  <a:srgbClr val="002060"/>
                </a:solidFill>
                <a:latin typeface="+mj-lt"/>
                <a:cs typeface="Calibri"/>
              </a:rPr>
              <a:t>передвищої</a:t>
            </a:r>
            <a:r>
              <a:rPr lang="uk-UA"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освіти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,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конкурентоспроможного</a:t>
            </a:r>
            <a:r>
              <a:rPr sz="1400" spc="-6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в</a:t>
            </a:r>
            <a:r>
              <a:rPr sz="1400" spc="-2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освітньому </a:t>
            </a:r>
            <a:r>
              <a:rPr sz="1400" spc="-30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просторі</a:t>
            </a:r>
            <a:r>
              <a:rPr sz="1400" spc="-2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10" dirty="0" err="1">
                <a:solidFill>
                  <a:srgbClr val="002060"/>
                </a:solidFill>
                <a:latin typeface="+mj-lt"/>
                <a:cs typeface="Calibri"/>
              </a:rPr>
              <a:t>України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.</a:t>
            </a:r>
            <a:endParaRPr lang="uk-UA" sz="1400" spc="-10" dirty="0">
              <a:solidFill>
                <a:srgbClr val="002060"/>
              </a:solidFill>
              <a:latin typeface="+mj-lt"/>
              <a:cs typeface="Calibri"/>
            </a:endParaRPr>
          </a:p>
          <a:p>
            <a:pPr marL="1270" algn="just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Формування</a:t>
            </a:r>
            <a:r>
              <a:rPr lang="uk-UA" sz="14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корпоративної</a:t>
            </a:r>
            <a:r>
              <a:rPr sz="1400" spc="-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+mj-lt"/>
                <a:cs typeface="Calibri"/>
              </a:rPr>
              <a:t>культури</a:t>
            </a:r>
            <a:r>
              <a:rPr sz="1400" spc="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й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 сучасної 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системи </a:t>
            </a:r>
            <a:r>
              <a:rPr sz="1400" spc="-3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управління;</a:t>
            </a:r>
            <a:r>
              <a:rPr sz="1400" spc="-2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10" dirty="0" err="1">
                <a:solidFill>
                  <a:srgbClr val="002060"/>
                </a:solidFill>
                <a:latin typeface="+mj-lt"/>
                <a:cs typeface="Calibri"/>
              </a:rPr>
              <a:t>удосконалення</a:t>
            </a:r>
            <a:r>
              <a:rPr lang="uk-UA"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10" dirty="0" err="1">
                <a:solidFill>
                  <a:srgbClr val="002060"/>
                </a:solidFill>
                <a:latin typeface="+mj-lt"/>
                <a:cs typeface="Calibri"/>
              </a:rPr>
              <a:t>студентоцентрованого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освітнього процесу;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 створення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атмосфери підтримки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й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розвитку </a:t>
            </a:r>
            <a:r>
              <a:rPr sz="1400" spc="-30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лідерського</a:t>
            </a:r>
            <a:r>
              <a:rPr sz="1400" spc="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потенціалу;</a:t>
            </a:r>
            <a:r>
              <a:rPr sz="1400" spc="-2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виховання</a:t>
            </a:r>
            <a:r>
              <a:rPr lang="uk-UA"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здобувачів</a:t>
            </a:r>
            <a:r>
              <a:rPr sz="1400" spc="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освіти,</a:t>
            </a:r>
            <a:r>
              <a:rPr sz="1400" spc="-2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здатних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ефективно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пра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цювати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>
                <a:solidFill>
                  <a:srgbClr val="002060"/>
                </a:solidFill>
                <a:latin typeface="+mj-lt"/>
                <a:cs typeface="Calibri"/>
              </a:rPr>
              <a:t>й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навчатися протягом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життя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,</a:t>
            </a:r>
            <a:r>
              <a:rPr lang="uk-UA"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оберігати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>
                <a:solidFill>
                  <a:srgbClr val="002060"/>
                </a:solidFill>
                <a:latin typeface="+mj-lt"/>
                <a:cs typeface="Calibri"/>
              </a:rPr>
              <a:t>та</a:t>
            </a:r>
            <a:r>
              <a:rPr sz="1400" spc="-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примножувати</a:t>
            </a:r>
            <a:r>
              <a:rPr sz="1400" spc="-10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цінності</a:t>
            </a:r>
            <a:r>
              <a:rPr lang="uk-UA"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національної</a:t>
            </a:r>
            <a:r>
              <a:rPr sz="1400" spc="-3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+mj-lt"/>
                <a:cs typeface="Calibri"/>
              </a:rPr>
              <a:t>культури</a:t>
            </a:r>
            <a:r>
              <a:rPr sz="1400" spc="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та</a:t>
            </a:r>
            <a:r>
              <a:rPr sz="1400" spc="-1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spc="-5" dirty="0" err="1">
                <a:solidFill>
                  <a:srgbClr val="002060"/>
                </a:solidFill>
                <a:latin typeface="+mj-lt"/>
                <a:cs typeface="Calibri"/>
              </a:rPr>
              <a:t>громадянського</a:t>
            </a:r>
            <a:r>
              <a:rPr lang="uk-UA" sz="1400" spc="-5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sz="1400" dirty="0" err="1">
                <a:solidFill>
                  <a:srgbClr val="002060"/>
                </a:solidFill>
                <a:latin typeface="+mj-lt"/>
                <a:cs typeface="Calibri"/>
              </a:rPr>
              <a:t>суспільства</a:t>
            </a:r>
            <a:endParaRPr sz="1400" dirty="0">
              <a:solidFill>
                <a:srgbClr val="002060"/>
              </a:solidFill>
              <a:latin typeface="+mj-lt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47966" y="5912098"/>
            <a:ext cx="3175635" cy="668655"/>
            <a:chOff x="1252410" y="5909754"/>
            <a:chExt cx="3175635" cy="668655"/>
          </a:xfrm>
          <a:solidFill>
            <a:schemeClr val="accent1"/>
          </a:solidFill>
        </p:grpSpPr>
        <p:sp>
          <p:nvSpPr>
            <p:cNvPr id="12" name="object 12"/>
            <p:cNvSpPr/>
            <p:nvPr/>
          </p:nvSpPr>
          <p:spPr>
            <a:xfrm>
              <a:off x="1260347" y="5917691"/>
              <a:ext cx="3159760" cy="652780"/>
            </a:xfrm>
            <a:custGeom>
              <a:avLst/>
              <a:gdLst/>
              <a:ahLst/>
              <a:cxnLst/>
              <a:rect l="l" t="t" r="r" b="b"/>
              <a:pathLst>
                <a:path w="3159760" h="652779">
                  <a:moveTo>
                    <a:pt x="3050540" y="0"/>
                  </a:moveTo>
                  <a:lnTo>
                    <a:pt x="108712" y="0"/>
                  </a:lnTo>
                  <a:lnTo>
                    <a:pt x="66383" y="8542"/>
                  </a:lnTo>
                  <a:lnTo>
                    <a:pt x="31829" y="31838"/>
                  </a:lnTo>
                  <a:lnTo>
                    <a:pt x="8538" y="66394"/>
                  </a:lnTo>
                  <a:lnTo>
                    <a:pt x="0" y="108712"/>
                  </a:lnTo>
                  <a:lnTo>
                    <a:pt x="0" y="543560"/>
                  </a:lnTo>
                  <a:lnTo>
                    <a:pt x="8538" y="585872"/>
                  </a:lnTo>
                  <a:lnTo>
                    <a:pt x="31829" y="620428"/>
                  </a:lnTo>
                  <a:lnTo>
                    <a:pt x="66383" y="643727"/>
                  </a:lnTo>
                  <a:lnTo>
                    <a:pt x="108712" y="652272"/>
                  </a:lnTo>
                  <a:lnTo>
                    <a:pt x="3050540" y="652272"/>
                  </a:lnTo>
                  <a:lnTo>
                    <a:pt x="3092868" y="643727"/>
                  </a:lnTo>
                  <a:lnTo>
                    <a:pt x="3127422" y="620428"/>
                  </a:lnTo>
                  <a:lnTo>
                    <a:pt x="3150713" y="585872"/>
                  </a:lnTo>
                  <a:lnTo>
                    <a:pt x="3159252" y="543560"/>
                  </a:lnTo>
                  <a:lnTo>
                    <a:pt x="3159252" y="108712"/>
                  </a:lnTo>
                  <a:lnTo>
                    <a:pt x="3150713" y="66394"/>
                  </a:lnTo>
                  <a:lnTo>
                    <a:pt x="3127422" y="31838"/>
                  </a:lnTo>
                  <a:lnTo>
                    <a:pt x="3092868" y="8542"/>
                  </a:lnTo>
                  <a:lnTo>
                    <a:pt x="30505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0347" y="5917691"/>
              <a:ext cx="3159760" cy="652780"/>
            </a:xfrm>
            <a:custGeom>
              <a:avLst/>
              <a:gdLst/>
              <a:ahLst/>
              <a:cxnLst/>
              <a:rect l="l" t="t" r="r" b="b"/>
              <a:pathLst>
                <a:path w="3159760" h="652779">
                  <a:moveTo>
                    <a:pt x="0" y="108712"/>
                  </a:moveTo>
                  <a:lnTo>
                    <a:pt x="8538" y="66394"/>
                  </a:lnTo>
                  <a:lnTo>
                    <a:pt x="31829" y="31838"/>
                  </a:lnTo>
                  <a:lnTo>
                    <a:pt x="66383" y="8542"/>
                  </a:lnTo>
                  <a:lnTo>
                    <a:pt x="108712" y="0"/>
                  </a:lnTo>
                  <a:lnTo>
                    <a:pt x="3050540" y="0"/>
                  </a:lnTo>
                  <a:lnTo>
                    <a:pt x="3092868" y="8542"/>
                  </a:lnTo>
                  <a:lnTo>
                    <a:pt x="3127422" y="31838"/>
                  </a:lnTo>
                  <a:lnTo>
                    <a:pt x="3150713" y="66394"/>
                  </a:lnTo>
                  <a:lnTo>
                    <a:pt x="3159252" y="108712"/>
                  </a:lnTo>
                  <a:lnTo>
                    <a:pt x="3159252" y="543560"/>
                  </a:lnTo>
                  <a:lnTo>
                    <a:pt x="3150713" y="585872"/>
                  </a:lnTo>
                  <a:lnTo>
                    <a:pt x="3127422" y="620428"/>
                  </a:lnTo>
                  <a:lnTo>
                    <a:pt x="3092868" y="643727"/>
                  </a:lnTo>
                  <a:lnTo>
                    <a:pt x="3050540" y="652272"/>
                  </a:lnTo>
                  <a:lnTo>
                    <a:pt x="108712" y="652272"/>
                  </a:lnTo>
                  <a:lnTo>
                    <a:pt x="66383" y="643727"/>
                  </a:lnTo>
                  <a:lnTo>
                    <a:pt x="31829" y="620428"/>
                  </a:lnTo>
                  <a:lnTo>
                    <a:pt x="8538" y="585872"/>
                  </a:lnTo>
                  <a:lnTo>
                    <a:pt x="0" y="543560"/>
                  </a:lnTo>
                  <a:lnTo>
                    <a:pt x="0" y="108712"/>
                  </a:lnTo>
                  <a:close/>
                </a:path>
              </a:pathLst>
            </a:custGeom>
            <a:grpFill/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97888" y="5942787"/>
            <a:ext cx="28803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002060"/>
                </a:solidFill>
                <a:cs typeface="Corbel"/>
              </a:rPr>
              <a:t>МІСІЯ </a:t>
            </a:r>
            <a:r>
              <a:rPr sz="1600" dirty="0">
                <a:solidFill>
                  <a:srgbClr val="002060"/>
                </a:solidFill>
                <a:cs typeface="Corbel"/>
              </a:rPr>
              <a:t>– </a:t>
            </a:r>
            <a:r>
              <a:rPr sz="1600" spc="-20" dirty="0">
                <a:solidFill>
                  <a:srgbClr val="002060"/>
                </a:solidFill>
                <a:cs typeface="Corbel"/>
              </a:rPr>
              <a:t>це </a:t>
            </a:r>
            <a:r>
              <a:rPr sz="1600" spc="-10" dirty="0">
                <a:solidFill>
                  <a:srgbClr val="002060"/>
                </a:solidFill>
                <a:cs typeface="Corbel"/>
              </a:rPr>
              <a:t>роль, </a:t>
            </a:r>
            <a:r>
              <a:rPr sz="1600" dirty="0">
                <a:solidFill>
                  <a:srgbClr val="002060"/>
                </a:solidFill>
                <a:cs typeface="Corbel"/>
              </a:rPr>
              <a:t>яку </a:t>
            </a:r>
            <a:r>
              <a:rPr sz="1600" spc="-10" dirty="0">
                <a:solidFill>
                  <a:srgbClr val="002060"/>
                </a:solidFill>
                <a:cs typeface="Corbel"/>
              </a:rPr>
              <a:t>надає 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 собі</a:t>
            </a:r>
            <a:r>
              <a:rPr sz="1600" spc="-15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організація</a:t>
            </a:r>
            <a:r>
              <a:rPr sz="1600" spc="-20" dirty="0">
                <a:solidFill>
                  <a:srgbClr val="002060"/>
                </a:solidFill>
                <a:cs typeface="Corbel"/>
              </a:rPr>
              <a:t> </a:t>
            </a:r>
            <a:r>
              <a:rPr sz="1600" dirty="0">
                <a:solidFill>
                  <a:srgbClr val="002060"/>
                </a:solidFill>
                <a:cs typeface="Corbel"/>
              </a:rPr>
              <a:t>в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 суспільстві</a:t>
            </a:r>
            <a:endParaRPr sz="1600" dirty="0">
              <a:solidFill>
                <a:srgbClr val="002060"/>
              </a:solidFill>
              <a:cs typeface="Corbe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78283" y="4526816"/>
            <a:ext cx="3806190" cy="668655"/>
            <a:chOff x="5079174" y="5909754"/>
            <a:chExt cx="3806190" cy="668655"/>
          </a:xfrm>
          <a:solidFill>
            <a:schemeClr val="accent1"/>
          </a:solidFill>
        </p:grpSpPr>
        <p:sp>
          <p:nvSpPr>
            <p:cNvPr id="16" name="object 16"/>
            <p:cNvSpPr/>
            <p:nvPr/>
          </p:nvSpPr>
          <p:spPr>
            <a:xfrm>
              <a:off x="5087111" y="5917691"/>
              <a:ext cx="3790315" cy="652780"/>
            </a:xfrm>
            <a:custGeom>
              <a:avLst/>
              <a:gdLst/>
              <a:ahLst/>
              <a:cxnLst/>
              <a:rect l="l" t="t" r="r" b="b"/>
              <a:pathLst>
                <a:path w="3790315" h="652779">
                  <a:moveTo>
                    <a:pt x="3681476" y="0"/>
                  </a:moveTo>
                  <a:lnTo>
                    <a:pt x="108712" y="0"/>
                  </a:lnTo>
                  <a:lnTo>
                    <a:pt x="66383" y="8542"/>
                  </a:lnTo>
                  <a:lnTo>
                    <a:pt x="31829" y="31838"/>
                  </a:lnTo>
                  <a:lnTo>
                    <a:pt x="8538" y="66394"/>
                  </a:lnTo>
                  <a:lnTo>
                    <a:pt x="0" y="108712"/>
                  </a:lnTo>
                  <a:lnTo>
                    <a:pt x="0" y="543560"/>
                  </a:lnTo>
                  <a:lnTo>
                    <a:pt x="8538" y="585877"/>
                  </a:lnTo>
                  <a:lnTo>
                    <a:pt x="31829" y="620433"/>
                  </a:lnTo>
                  <a:lnTo>
                    <a:pt x="66383" y="643729"/>
                  </a:lnTo>
                  <a:lnTo>
                    <a:pt x="108712" y="652272"/>
                  </a:lnTo>
                  <a:lnTo>
                    <a:pt x="3681476" y="652272"/>
                  </a:lnTo>
                  <a:lnTo>
                    <a:pt x="3723804" y="643729"/>
                  </a:lnTo>
                  <a:lnTo>
                    <a:pt x="3758358" y="620433"/>
                  </a:lnTo>
                  <a:lnTo>
                    <a:pt x="3781649" y="585877"/>
                  </a:lnTo>
                  <a:lnTo>
                    <a:pt x="3790188" y="543560"/>
                  </a:lnTo>
                  <a:lnTo>
                    <a:pt x="3790188" y="108712"/>
                  </a:lnTo>
                  <a:lnTo>
                    <a:pt x="3781649" y="66394"/>
                  </a:lnTo>
                  <a:lnTo>
                    <a:pt x="3758358" y="31838"/>
                  </a:lnTo>
                  <a:lnTo>
                    <a:pt x="3723804" y="8542"/>
                  </a:lnTo>
                  <a:lnTo>
                    <a:pt x="368147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87111" y="5917691"/>
              <a:ext cx="3790315" cy="652780"/>
            </a:xfrm>
            <a:custGeom>
              <a:avLst/>
              <a:gdLst/>
              <a:ahLst/>
              <a:cxnLst/>
              <a:rect l="l" t="t" r="r" b="b"/>
              <a:pathLst>
                <a:path w="3790315" h="652779">
                  <a:moveTo>
                    <a:pt x="0" y="108712"/>
                  </a:moveTo>
                  <a:lnTo>
                    <a:pt x="8538" y="66394"/>
                  </a:lnTo>
                  <a:lnTo>
                    <a:pt x="31829" y="31838"/>
                  </a:lnTo>
                  <a:lnTo>
                    <a:pt x="66383" y="8542"/>
                  </a:lnTo>
                  <a:lnTo>
                    <a:pt x="108712" y="0"/>
                  </a:lnTo>
                  <a:lnTo>
                    <a:pt x="3681476" y="0"/>
                  </a:lnTo>
                  <a:lnTo>
                    <a:pt x="3723804" y="8542"/>
                  </a:lnTo>
                  <a:lnTo>
                    <a:pt x="3758358" y="31838"/>
                  </a:lnTo>
                  <a:lnTo>
                    <a:pt x="3781649" y="66394"/>
                  </a:lnTo>
                  <a:lnTo>
                    <a:pt x="3790188" y="108712"/>
                  </a:lnTo>
                  <a:lnTo>
                    <a:pt x="3790188" y="543560"/>
                  </a:lnTo>
                  <a:lnTo>
                    <a:pt x="3781649" y="585877"/>
                  </a:lnTo>
                  <a:lnTo>
                    <a:pt x="3758358" y="620433"/>
                  </a:lnTo>
                  <a:lnTo>
                    <a:pt x="3723804" y="643729"/>
                  </a:lnTo>
                  <a:lnTo>
                    <a:pt x="3681476" y="652272"/>
                  </a:lnTo>
                  <a:lnTo>
                    <a:pt x="108712" y="652272"/>
                  </a:lnTo>
                  <a:lnTo>
                    <a:pt x="66383" y="643729"/>
                  </a:lnTo>
                  <a:lnTo>
                    <a:pt x="31829" y="620433"/>
                  </a:lnTo>
                  <a:lnTo>
                    <a:pt x="8538" y="585877"/>
                  </a:lnTo>
                  <a:lnTo>
                    <a:pt x="0" y="543560"/>
                  </a:lnTo>
                  <a:lnTo>
                    <a:pt x="0" y="108712"/>
                  </a:lnTo>
                  <a:close/>
                </a:path>
              </a:pathLst>
            </a:custGeom>
            <a:grpFill/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11191" y="4608509"/>
            <a:ext cx="35413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" marR="5080" indent="-24892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2060"/>
                </a:solidFill>
                <a:cs typeface="Corbel"/>
              </a:rPr>
              <a:t>ВІЗІЯ</a:t>
            </a:r>
            <a:r>
              <a:rPr sz="1600" b="1" spc="20" dirty="0">
                <a:solidFill>
                  <a:srgbClr val="002060"/>
                </a:solidFill>
                <a:cs typeface="Corbel"/>
              </a:rPr>
              <a:t> </a:t>
            </a:r>
            <a:r>
              <a:rPr sz="1600" dirty="0">
                <a:solidFill>
                  <a:srgbClr val="002060"/>
                </a:solidFill>
                <a:cs typeface="Corbel"/>
              </a:rPr>
              <a:t>–</a:t>
            </a:r>
            <a:r>
              <a:rPr sz="1600" spc="-10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20" dirty="0">
                <a:solidFill>
                  <a:srgbClr val="002060"/>
                </a:solidFill>
                <a:cs typeface="Corbel"/>
              </a:rPr>
              <a:t>це </a:t>
            </a:r>
            <a:r>
              <a:rPr sz="1600" spc="-10" dirty="0">
                <a:solidFill>
                  <a:srgbClr val="002060"/>
                </a:solidFill>
                <a:cs typeface="Corbel"/>
              </a:rPr>
              <a:t>ідея,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 логічна</a:t>
            </a:r>
            <a:r>
              <a:rPr sz="1600" spc="-15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10" dirty="0">
                <a:solidFill>
                  <a:srgbClr val="002060"/>
                </a:solidFill>
                <a:cs typeface="Corbel"/>
              </a:rPr>
              <a:t>конструкція </a:t>
            </a:r>
            <a:r>
              <a:rPr sz="1600" spc="-345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образу</a:t>
            </a:r>
            <a:r>
              <a:rPr sz="1600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бажаного</a:t>
            </a:r>
            <a:r>
              <a:rPr sz="1600" spc="25" dirty="0">
                <a:solidFill>
                  <a:srgbClr val="002060"/>
                </a:solidFill>
                <a:cs typeface="Corbel"/>
              </a:rPr>
              <a:t> </a:t>
            </a:r>
            <a:r>
              <a:rPr sz="1600" spc="-5" dirty="0">
                <a:solidFill>
                  <a:srgbClr val="002060"/>
                </a:solidFill>
                <a:cs typeface="Corbel"/>
              </a:rPr>
              <a:t>майбутнього</a:t>
            </a:r>
            <a:endParaRPr sz="1600" dirty="0">
              <a:solidFill>
                <a:srgbClr val="002060"/>
              </a:solidFill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66867" y="5496534"/>
            <a:ext cx="445770" cy="433705"/>
            <a:chOff x="2593530" y="5457126"/>
            <a:chExt cx="445770" cy="433705"/>
          </a:xfrm>
          <a:solidFill>
            <a:srgbClr val="C00000"/>
          </a:solidFill>
        </p:grpSpPr>
        <p:sp>
          <p:nvSpPr>
            <p:cNvPr id="20" name="object 20"/>
            <p:cNvSpPr/>
            <p:nvPr/>
          </p:nvSpPr>
          <p:spPr>
            <a:xfrm>
              <a:off x="2601467" y="5465064"/>
              <a:ext cx="429895" cy="417830"/>
            </a:xfrm>
            <a:custGeom>
              <a:avLst/>
              <a:gdLst/>
              <a:ahLst/>
              <a:cxnLst/>
              <a:rect l="l" t="t" r="r" b="b"/>
              <a:pathLst>
                <a:path w="429894" h="417829">
                  <a:moveTo>
                    <a:pt x="214883" y="0"/>
                  </a:moveTo>
                  <a:lnTo>
                    <a:pt x="0" y="208788"/>
                  </a:lnTo>
                  <a:lnTo>
                    <a:pt x="107442" y="208788"/>
                  </a:lnTo>
                  <a:lnTo>
                    <a:pt x="107442" y="417576"/>
                  </a:lnTo>
                  <a:lnTo>
                    <a:pt x="214883" y="313182"/>
                  </a:lnTo>
                  <a:lnTo>
                    <a:pt x="322325" y="417576"/>
                  </a:lnTo>
                  <a:lnTo>
                    <a:pt x="322325" y="208788"/>
                  </a:lnTo>
                  <a:lnTo>
                    <a:pt x="429768" y="208788"/>
                  </a:lnTo>
                  <a:lnTo>
                    <a:pt x="21488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01467" y="5465064"/>
              <a:ext cx="429895" cy="417830"/>
            </a:xfrm>
            <a:custGeom>
              <a:avLst/>
              <a:gdLst/>
              <a:ahLst/>
              <a:cxnLst/>
              <a:rect l="l" t="t" r="r" b="b"/>
              <a:pathLst>
                <a:path w="429894" h="417829">
                  <a:moveTo>
                    <a:pt x="107442" y="417576"/>
                  </a:moveTo>
                  <a:lnTo>
                    <a:pt x="107442" y="208788"/>
                  </a:lnTo>
                  <a:lnTo>
                    <a:pt x="0" y="208788"/>
                  </a:lnTo>
                  <a:lnTo>
                    <a:pt x="214883" y="0"/>
                  </a:lnTo>
                  <a:lnTo>
                    <a:pt x="429768" y="208788"/>
                  </a:lnTo>
                  <a:lnTo>
                    <a:pt x="322325" y="208788"/>
                  </a:lnTo>
                  <a:lnTo>
                    <a:pt x="322325" y="417576"/>
                  </a:lnTo>
                  <a:lnTo>
                    <a:pt x="214883" y="313182"/>
                  </a:lnTo>
                  <a:lnTo>
                    <a:pt x="107442" y="417576"/>
                  </a:lnTo>
                  <a:close/>
                </a:path>
              </a:pathLst>
            </a:custGeom>
            <a:grpFill/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758495" y="4068014"/>
            <a:ext cx="445770" cy="433705"/>
            <a:chOff x="6758622" y="5457126"/>
            <a:chExt cx="445770" cy="433705"/>
          </a:xfrm>
          <a:solidFill>
            <a:srgbClr val="C00000"/>
          </a:solidFill>
        </p:grpSpPr>
        <p:sp>
          <p:nvSpPr>
            <p:cNvPr id="23" name="object 23"/>
            <p:cNvSpPr/>
            <p:nvPr/>
          </p:nvSpPr>
          <p:spPr>
            <a:xfrm>
              <a:off x="6766559" y="5465064"/>
              <a:ext cx="429895" cy="417830"/>
            </a:xfrm>
            <a:custGeom>
              <a:avLst/>
              <a:gdLst/>
              <a:ahLst/>
              <a:cxnLst/>
              <a:rect l="l" t="t" r="r" b="b"/>
              <a:pathLst>
                <a:path w="429895" h="417829">
                  <a:moveTo>
                    <a:pt x="214884" y="0"/>
                  </a:moveTo>
                  <a:lnTo>
                    <a:pt x="0" y="208788"/>
                  </a:lnTo>
                  <a:lnTo>
                    <a:pt x="107442" y="208788"/>
                  </a:lnTo>
                  <a:lnTo>
                    <a:pt x="107442" y="417576"/>
                  </a:lnTo>
                  <a:lnTo>
                    <a:pt x="214884" y="313182"/>
                  </a:lnTo>
                  <a:lnTo>
                    <a:pt x="322325" y="417576"/>
                  </a:lnTo>
                  <a:lnTo>
                    <a:pt x="322325" y="208788"/>
                  </a:lnTo>
                  <a:lnTo>
                    <a:pt x="429768" y="208788"/>
                  </a:lnTo>
                  <a:lnTo>
                    <a:pt x="21488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66559" y="5465064"/>
              <a:ext cx="429895" cy="417830"/>
            </a:xfrm>
            <a:custGeom>
              <a:avLst/>
              <a:gdLst/>
              <a:ahLst/>
              <a:cxnLst/>
              <a:rect l="l" t="t" r="r" b="b"/>
              <a:pathLst>
                <a:path w="429895" h="417829">
                  <a:moveTo>
                    <a:pt x="107442" y="417576"/>
                  </a:moveTo>
                  <a:lnTo>
                    <a:pt x="107442" y="208788"/>
                  </a:lnTo>
                  <a:lnTo>
                    <a:pt x="0" y="208788"/>
                  </a:lnTo>
                  <a:lnTo>
                    <a:pt x="214884" y="0"/>
                  </a:lnTo>
                  <a:lnTo>
                    <a:pt x="429768" y="208788"/>
                  </a:lnTo>
                  <a:lnTo>
                    <a:pt x="322325" y="208788"/>
                  </a:lnTo>
                  <a:lnTo>
                    <a:pt x="322325" y="417576"/>
                  </a:lnTo>
                  <a:lnTo>
                    <a:pt x="214884" y="313182"/>
                  </a:lnTo>
                  <a:lnTo>
                    <a:pt x="107442" y="417576"/>
                  </a:lnTo>
                  <a:close/>
                </a:path>
              </a:pathLst>
            </a:custGeom>
            <a:grpFill/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5C12443-65C1-4EF8-8A9F-A08A43F1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7" y="44077"/>
            <a:ext cx="2213040" cy="16582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609600"/>
            <a:ext cx="9067800" cy="785600"/>
          </a:xfrm>
          <a:prstGeom prst="rect">
            <a:avLst/>
          </a:prstGeom>
        </p:spPr>
        <p:txBody>
          <a:bodyPr vert="horz" wrap="square" lIns="0" tIns="168402" rIns="0" bIns="0" rtlCol="0">
            <a:spAutoFit/>
          </a:bodyPr>
          <a:lstStyle/>
          <a:p>
            <a:pPr marL="2160905" marR="5080" indent="-1310640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ОСНОВНІ</a:t>
            </a:r>
            <a:r>
              <a:rPr lang="ru-RU" sz="2000" spc="-2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ПРИНЦИПИ,</a:t>
            </a:r>
            <a:r>
              <a:rPr lang="ru-RU" sz="2000" spc="-2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ЯКІ   ОБУМОВЛЮЮТЬ </a:t>
            </a:r>
            <a:r>
              <a:rPr lang="ru-RU" sz="2000" spc="-585" dirty="0">
                <a:solidFill>
                  <a:srgbClr val="002060"/>
                </a:solidFill>
                <a:latin typeface="Arial Black" panose="020B0A04020102020204" pitchFamily="34" charset="0"/>
              </a:rPr>
              <a:t>    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ДІЯЛЬНІСТЬ</a:t>
            </a:r>
            <a:r>
              <a:rPr lang="ru-RU" sz="2000" spc="-2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КОЛЕДЖУ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2155" y="2321813"/>
            <a:ext cx="2802890" cy="749300"/>
            <a:chOff x="1746186" y="1662366"/>
            <a:chExt cx="2818765" cy="749300"/>
          </a:xfrm>
        </p:grpSpPr>
        <p:sp>
          <p:nvSpPr>
            <p:cNvPr id="4" name="object 4"/>
            <p:cNvSpPr/>
            <p:nvPr/>
          </p:nvSpPr>
          <p:spPr>
            <a:xfrm>
              <a:off x="1754123" y="1670304"/>
              <a:ext cx="2802890" cy="733425"/>
            </a:xfrm>
            <a:custGeom>
              <a:avLst/>
              <a:gdLst/>
              <a:ahLst/>
              <a:cxnLst/>
              <a:rect l="l" t="t" r="r" b="b"/>
              <a:pathLst>
                <a:path w="2802890" h="733425">
                  <a:moveTo>
                    <a:pt x="2680462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4"/>
                  </a:lnTo>
                  <a:lnTo>
                    <a:pt x="0" y="610870"/>
                  </a:lnTo>
                  <a:lnTo>
                    <a:pt x="9606" y="658409"/>
                  </a:lnTo>
                  <a:lnTo>
                    <a:pt x="35798" y="697245"/>
                  </a:lnTo>
                  <a:lnTo>
                    <a:pt x="74634" y="723437"/>
                  </a:lnTo>
                  <a:lnTo>
                    <a:pt x="122174" y="733044"/>
                  </a:lnTo>
                  <a:lnTo>
                    <a:pt x="2680462" y="733044"/>
                  </a:lnTo>
                  <a:lnTo>
                    <a:pt x="2728001" y="723437"/>
                  </a:lnTo>
                  <a:lnTo>
                    <a:pt x="2766837" y="697245"/>
                  </a:lnTo>
                  <a:lnTo>
                    <a:pt x="2793029" y="658409"/>
                  </a:lnTo>
                  <a:lnTo>
                    <a:pt x="2802636" y="610870"/>
                  </a:lnTo>
                  <a:lnTo>
                    <a:pt x="2802636" y="122174"/>
                  </a:lnTo>
                  <a:lnTo>
                    <a:pt x="2793029" y="74634"/>
                  </a:lnTo>
                  <a:lnTo>
                    <a:pt x="2766837" y="35798"/>
                  </a:lnTo>
                  <a:lnTo>
                    <a:pt x="2728001" y="9606"/>
                  </a:lnTo>
                  <a:lnTo>
                    <a:pt x="268046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754123" y="1670304"/>
              <a:ext cx="2802890" cy="733425"/>
            </a:xfrm>
            <a:custGeom>
              <a:avLst/>
              <a:gdLst/>
              <a:ahLst/>
              <a:cxnLst/>
              <a:rect l="l" t="t" r="r" b="b"/>
              <a:pathLst>
                <a:path w="2802890" h="733425">
                  <a:moveTo>
                    <a:pt x="0" y="122174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680462" y="0"/>
                  </a:lnTo>
                  <a:lnTo>
                    <a:pt x="2728001" y="9606"/>
                  </a:lnTo>
                  <a:lnTo>
                    <a:pt x="2766837" y="35798"/>
                  </a:lnTo>
                  <a:lnTo>
                    <a:pt x="2793029" y="74634"/>
                  </a:lnTo>
                  <a:lnTo>
                    <a:pt x="2802636" y="122174"/>
                  </a:lnTo>
                  <a:lnTo>
                    <a:pt x="2802636" y="610870"/>
                  </a:lnTo>
                  <a:lnTo>
                    <a:pt x="2793029" y="658409"/>
                  </a:lnTo>
                  <a:lnTo>
                    <a:pt x="2766837" y="697245"/>
                  </a:lnTo>
                  <a:lnTo>
                    <a:pt x="2728001" y="723437"/>
                  </a:lnTo>
                  <a:lnTo>
                    <a:pt x="2680462" y="733044"/>
                  </a:lnTo>
                  <a:lnTo>
                    <a:pt x="122174" y="733044"/>
                  </a:lnTo>
                  <a:lnTo>
                    <a:pt x="74634" y="723437"/>
                  </a:lnTo>
                  <a:lnTo>
                    <a:pt x="35798" y="697245"/>
                  </a:lnTo>
                  <a:lnTo>
                    <a:pt x="9606" y="658409"/>
                  </a:lnTo>
                  <a:lnTo>
                    <a:pt x="0" y="610870"/>
                  </a:lnTo>
                  <a:lnTo>
                    <a:pt x="0" y="122174"/>
                  </a:lnTo>
                  <a:close/>
                </a:path>
              </a:pathLst>
            </a:custGeom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00B0F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4430" y="2531045"/>
            <a:ext cx="2298337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2060"/>
                </a:solidFill>
                <a:latin typeface="Corbel"/>
                <a:cs typeface="Corbel"/>
              </a:rPr>
              <a:t>ПРОФЕСІОНАЛІЗМ</a:t>
            </a:r>
            <a:endParaRPr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90061" y="2287033"/>
            <a:ext cx="2647950" cy="749300"/>
            <a:chOff x="5667438" y="1662366"/>
            <a:chExt cx="2647950" cy="749300"/>
          </a:xfrm>
          <a:solidFill>
            <a:schemeClr val="accent1"/>
          </a:solidFill>
        </p:grpSpPr>
        <p:sp>
          <p:nvSpPr>
            <p:cNvPr id="8" name="object 8"/>
            <p:cNvSpPr/>
            <p:nvPr/>
          </p:nvSpPr>
          <p:spPr>
            <a:xfrm>
              <a:off x="5675376" y="1670304"/>
              <a:ext cx="2632075" cy="733425"/>
            </a:xfrm>
            <a:custGeom>
              <a:avLst/>
              <a:gdLst/>
              <a:ahLst/>
              <a:cxnLst/>
              <a:rect l="l" t="t" r="r" b="b"/>
              <a:pathLst>
                <a:path w="2632075" h="733425">
                  <a:moveTo>
                    <a:pt x="2509774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4"/>
                  </a:lnTo>
                  <a:lnTo>
                    <a:pt x="0" y="610870"/>
                  </a:lnTo>
                  <a:lnTo>
                    <a:pt x="9606" y="658409"/>
                  </a:lnTo>
                  <a:lnTo>
                    <a:pt x="35798" y="697245"/>
                  </a:lnTo>
                  <a:lnTo>
                    <a:pt x="74634" y="723437"/>
                  </a:lnTo>
                  <a:lnTo>
                    <a:pt x="122174" y="733044"/>
                  </a:lnTo>
                  <a:lnTo>
                    <a:pt x="2509774" y="733044"/>
                  </a:lnTo>
                  <a:lnTo>
                    <a:pt x="2557313" y="723437"/>
                  </a:lnTo>
                  <a:lnTo>
                    <a:pt x="2596149" y="697245"/>
                  </a:lnTo>
                  <a:lnTo>
                    <a:pt x="2622341" y="658409"/>
                  </a:lnTo>
                  <a:lnTo>
                    <a:pt x="2631948" y="610870"/>
                  </a:lnTo>
                  <a:lnTo>
                    <a:pt x="2631948" y="122174"/>
                  </a:lnTo>
                  <a:lnTo>
                    <a:pt x="2622341" y="74634"/>
                  </a:lnTo>
                  <a:lnTo>
                    <a:pt x="2596149" y="35798"/>
                  </a:lnTo>
                  <a:lnTo>
                    <a:pt x="2557313" y="9606"/>
                  </a:lnTo>
                  <a:lnTo>
                    <a:pt x="250977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75376" y="1670304"/>
              <a:ext cx="2632075" cy="733425"/>
            </a:xfrm>
            <a:custGeom>
              <a:avLst/>
              <a:gdLst/>
              <a:ahLst/>
              <a:cxnLst/>
              <a:rect l="l" t="t" r="r" b="b"/>
              <a:pathLst>
                <a:path w="2632075" h="733425">
                  <a:moveTo>
                    <a:pt x="0" y="122174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509774" y="0"/>
                  </a:lnTo>
                  <a:lnTo>
                    <a:pt x="2557313" y="9606"/>
                  </a:lnTo>
                  <a:lnTo>
                    <a:pt x="2596149" y="35798"/>
                  </a:lnTo>
                  <a:lnTo>
                    <a:pt x="2622341" y="74634"/>
                  </a:lnTo>
                  <a:lnTo>
                    <a:pt x="2631948" y="122174"/>
                  </a:lnTo>
                  <a:lnTo>
                    <a:pt x="2631948" y="610870"/>
                  </a:lnTo>
                  <a:lnTo>
                    <a:pt x="2622341" y="658409"/>
                  </a:lnTo>
                  <a:lnTo>
                    <a:pt x="2596149" y="697245"/>
                  </a:lnTo>
                  <a:lnTo>
                    <a:pt x="2557313" y="723437"/>
                  </a:lnTo>
                  <a:lnTo>
                    <a:pt x="2509774" y="733044"/>
                  </a:lnTo>
                  <a:lnTo>
                    <a:pt x="122174" y="733044"/>
                  </a:lnTo>
                  <a:lnTo>
                    <a:pt x="74634" y="723437"/>
                  </a:lnTo>
                  <a:lnTo>
                    <a:pt x="35798" y="697245"/>
                  </a:lnTo>
                  <a:lnTo>
                    <a:pt x="9606" y="658409"/>
                  </a:lnTo>
                  <a:lnTo>
                    <a:pt x="0" y="610870"/>
                  </a:lnTo>
                  <a:lnTo>
                    <a:pt x="0" y="122174"/>
                  </a:lnTo>
                  <a:close/>
                </a:path>
              </a:pathLst>
            </a:custGeom>
            <a:grpFill/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54283" y="2496265"/>
            <a:ext cx="1919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>
                <a:solidFill>
                  <a:srgbClr val="002060"/>
                </a:solidFill>
                <a:latin typeface="Corbel"/>
                <a:cs typeface="Corbel"/>
              </a:rPr>
              <a:t>КРЕАТИВНІСТЬ</a:t>
            </a:r>
            <a:endParaRPr lang="ru-RU"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64690" y="3453565"/>
            <a:ext cx="2818765" cy="749300"/>
            <a:chOff x="1746186" y="2718498"/>
            <a:chExt cx="2818765" cy="749300"/>
          </a:xfrm>
          <a:solidFill>
            <a:schemeClr val="accent1"/>
          </a:solidFill>
        </p:grpSpPr>
        <p:sp>
          <p:nvSpPr>
            <p:cNvPr id="12" name="object 12"/>
            <p:cNvSpPr/>
            <p:nvPr/>
          </p:nvSpPr>
          <p:spPr>
            <a:xfrm>
              <a:off x="1754123" y="2726435"/>
              <a:ext cx="2802890" cy="733425"/>
            </a:xfrm>
            <a:custGeom>
              <a:avLst/>
              <a:gdLst/>
              <a:ahLst/>
              <a:cxnLst/>
              <a:rect l="l" t="t" r="r" b="b"/>
              <a:pathLst>
                <a:path w="2802890" h="733425">
                  <a:moveTo>
                    <a:pt x="2680462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4"/>
                  </a:lnTo>
                  <a:lnTo>
                    <a:pt x="0" y="610869"/>
                  </a:lnTo>
                  <a:lnTo>
                    <a:pt x="9606" y="658409"/>
                  </a:lnTo>
                  <a:lnTo>
                    <a:pt x="35798" y="697245"/>
                  </a:lnTo>
                  <a:lnTo>
                    <a:pt x="74634" y="723437"/>
                  </a:lnTo>
                  <a:lnTo>
                    <a:pt x="122174" y="733043"/>
                  </a:lnTo>
                  <a:lnTo>
                    <a:pt x="2680462" y="733043"/>
                  </a:lnTo>
                  <a:lnTo>
                    <a:pt x="2728001" y="723437"/>
                  </a:lnTo>
                  <a:lnTo>
                    <a:pt x="2766837" y="697245"/>
                  </a:lnTo>
                  <a:lnTo>
                    <a:pt x="2793029" y="658409"/>
                  </a:lnTo>
                  <a:lnTo>
                    <a:pt x="2802636" y="610869"/>
                  </a:lnTo>
                  <a:lnTo>
                    <a:pt x="2802636" y="122174"/>
                  </a:lnTo>
                  <a:lnTo>
                    <a:pt x="2793029" y="74634"/>
                  </a:lnTo>
                  <a:lnTo>
                    <a:pt x="2766837" y="35798"/>
                  </a:lnTo>
                  <a:lnTo>
                    <a:pt x="2728001" y="9606"/>
                  </a:lnTo>
                  <a:lnTo>
                    <a:pt x="268046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54123" y="2726435"/>
              <a:ext cx="2802890" cy="733425"/>
            </a:xfrm>
            <a:custGeom>
              <a:avLst/>
              <a:gdLst/>
              <a:ahLst/>
              <a:cxnLst/>
              <a:rect l="l" t="t" r="r" b="b"/>
              <a:pathLst>
                <a:path w="2802890" h="733425">
                  <a:moveTo>
                    <a:pt x="0" y="122174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680462" y="0"/>
                  </a:lnTo>
                  <a:lnTo>
                    <a:pt x="2728001" y="9606"/>
                  </a:lnTo>
                  <a:lnTo>
                    <a:pt x="2766837" y="35798"/>
                  </a:lnTo>
                  <a:lnTo>
                    <a:pt x="2793029" y="74634"/>
                  </a:lnTo>
                  <a:lnTo>
                    <a:pt x="2802636" y="122174"/>
                  </a:lnTo>
                  <a:lnTo>
                    <a:pt x="2802636" y="610869"/>
                  </a:lnTo>
                  <a:lnTo>
                    <a:pt x="2793029" y="658409"/>
                  </a:lnTo>
                  <a:lnTo>
                    <a:pt x="2766837" y="697245"/>
                  </a:lnTo>
                  <a:lnTo>
                    <a:pt x="2728001" y="723437"/>
                  </a:lnTo>
                  <a:lnTo>
                    <a:pt x="2680462" y="733043"/>
                  </a:lnTo>
                  <a:lnTo>
                    <a:pt x="122174" y="733043"/>
                  </a:lnTo>
                  <a:lnTo>
                    <a:pt x="74634" y="723437"/>
                  </a:lnTo>
                  <a:lnTo>
                    <a:pt x="35798" y="697245"/>
                  </a:lnTo>
                  <a:lnTo>
                    <a:pt x="9606" y="658409"/>
                  </a:lnTo>
                  <a:lnTo>
                    <a:pt x="0" y="610869"/>
                  </a:lnTo>
                  <a:lnTo>
                    <a:pt x="0" y="122174"/>
                  </a:lnTo>
                  <a:close/>
                </a:path>
              </a:pathLst>
            </a:custGeom>
            <a:grpFill/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39001" y="3697578"/>
            <a:ext cx="1927542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2060"/>
                </a:solidFill>
                <a:latin typeface="Corbel"/>
                <a:cs typeface="Corbel"/>
              </a:rPr>
              <a:t>ПРОЗОРІСТЬ</a:t>
            </a:r>
            <a:endParaRPr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09239" y="4829329"/>
            <a:ext cx="2781935" cy="733425"/>
            <a:chOff x="1746186" y="3817302"/>
            <a:chExt cx="2781935" cy="750570"/>
          </a:xfrm>
          <a:solidFill>
            <a:schemeClr val="accent1"/>
          </a:solidFill>
        </p:grpSpPr>
        <p:sp>
          <p:nvSpPr>
            <p:cNvPr id="16" name="object 16"/>
            <p:cNvSpPr/>
            <p:nvPr/>
          </p:nvSpPr>
          <p:spPr>
            <a:xfrm>
              <a:off x="1754123" y="3825240"/>
              <a:ext cx="2766060" cy="734695"/>
            </a:xfrm>
            <a:custGeom>
              <a:avLst/>
              <a:gdLst/>
              <a:ahLst/>
              <a:cxnLst/>
              <a:rect l="l" t="t" r="r" b="b"/>
              <a:pathLst>
                <a:path w="2766060" h="734695">
                  <a:moveTo>
                    <a:pt x="2643631" y="0"/>
                  </a:moveTo>
                  <a:lnTo>
                    <a:pt x="122427" y="0"/>
                  </a:lnTo>
                  <a:lnTo>
                    <a:pt x="74795" y="9628"/>
                  </a:lnTo>
                  <a:lnTo>
                    <a:pt x="35877" y="35877"/>
                  </a:lnTo>
                  <a:lnTo>
                    <a:pt x="9628" y="74795"/>
                  </a:lnTo>
                  <a:lnTo>
                    <a:pt x="0" y="122428"/>
                  </a:lnTo>
                  <a:lnTo>
                    <a:pt x="0" y="612140"/>
                  </a:lnTo>
                  <a:lnTo>
                    <a:pt x="9628" y="659772"/>
                  </a:lnTo>
                  <a:lnTo>
                    <a:pt x="35877" y="698690"/>
                  </a:lnTo>
                  <a:lnTo>
                    <a:pt x="74795" y="724939"/>
                  </a:lnTo>
                  <a:lnTo>
                    <a:pt x="122427" y="734568"/>
                  </a:lnTo>
                  <a:lnTo>
                    <a:pt x="2643631" y="734568"/>
                  </a:lnTo>
                  <a:lnTo>
                    <a:pt x="2691264" y="724939"/>
                  </a:lnTo>
                  <a:lnTo>
                    <a:pt x="2730182" y="698690"/>
                  </a:lnTo>
                  <a:lnTo>
                    <a:pt x="2756431" y="659772"/>
                  </a:lnTo>
                  <a:lnTo>
                    <a:pt x="2766060" y="612140"/>
                  </a:lnTo>
                  <a:lnTo>
                    <a:pt x="2766060" y="122428"/>
                  </a:lnTo>
                  <a:lnTo>
                    <a:pt x="2756431" y="74795"/>
                  </a:lnTo>
                  <a:lnTo>
                    <a:pt x="2730182" y="35877"/>
                  </a:lnTo>
                  <a:lnTo>
                    <a:pt x="2691264" y="9628"/>
                  </a:lnTo>
                  <a:lnTo>
                    <a:pt x="264363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54123" y="3825240"/>
              <a:ext cx="2766060" cy="734695"/>
            </a:xfrm>
            <a:custGeom>
              <a:avLst/>
              <a:gdLst/>
              <a:ahLst/>
              <a:cxnLst/>
              <a:rect l="l" t="t" r="r" b="b"/>
              <a:pathLst>
                <a:path w="2766060" h="734695">
                  <a:moveTo>
                    <a:pt x="0" y="122428"/>
                  </a:moveTo>
                  <a:lnTo>
                    <a:pt x="9628" y="74795"/>
                  </a:lnTo>
                  <a:lnTo>
                    <a:pt x="35877" y="35877"/>
                  </a:lnTo>
                  <a:lnTo>
                    <a:pt x="74795" y="9628"/>
                  </a:lnTo>
                  <a:lnTo>
                    <a:pt x="122427" y="0"/>
                  </a:lnTo>
                  <a:lnTo>
                    <a:pt x="2643631" y="0"/>
                  </a:lnTo>
                  <a:lnTo>
                    <a:pt x="2691264" y="9628"/>
                  </a:lnTo>
                  <a:lnTo>
                    <a:pt x="2730182" y="35877"/>
                  </a:lnTo>
                  <a:lnTo>
                    <a:pt x="2756431" y="74795"/>
                  </a:lnTo>
                  <a:lnTo>
                    <a:pt x="2766060" y="122428"/>
                  </a:lnTo>
                  <a:lnTo>
                    <a:pt x="2766060" y="612140"/>
                  </a:lnTo>
                  <a:lnTo>
                    <a:pt x="2756431" y="659772"/>
                  </a:lnTo>
                  <a:lnTo>
                    <a:pt x="2730182" y="698690"/>
                  </a:lnTo>
                  <a:lnTo>
                    <a:pt x="2691264" y="724939"/>
                  </a:lnTo>
                  <a:lnTo>
                    <a:pt x="2643631" y="734568"/>
                  </a:lnTo>
                  <a:lnTo>
                    <a:pt x="122427" y="734568"/>
                  </a:lnTo>
                  <a:lnTo>
                    <a:pt x="74795" y="724939"/>
                  </a:lnTo>
                  <a:lnTo>
                    <a:pt x="35877" y="698690"/>
                  </a:lnTo>
                  <a:lnTo>
                    <a:pt x="9628" y="659772"/>
                  </a:lnTo>
                  <a:lnTo>
                    <a:pt x="0" y="612140"/>
                  </a:lnTo>
                  <a:lnTo>
                    <a:pt x="0" y="122428"/>
                  </a:lnTo>
                  <a:close/>
                </a:path>
              </a:pathLst>
            </a:custGeom>
            <a:grpFill/>
            <a:ln w="15874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58888" y="5030624"/>
            <a:ext cx="15855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002060"/>
                </a:solidFill>
                <a:latin typeface="Corbel"/>
                <a:cs typeface="Corbel"/>
              </a:rPr>
              <a:t>ПАТРІОТИЗМ</a:t>
            </a:r>
            <a:endParaRPr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76487" y="4841440"/>
            <a:ext cx="2915920" cy="750570"/>
            <a:chOff x="5667438" y="3817302"/>
            <a:chExt cx="2647950" cy="750570"/>
          </a:xfrm>
          <a:solidFill>
            <a:schemeClr val="accent1"/>
          </a:solidFill>
        </p:grpSpPr>
        <p:sp>
          <p:nvSpPr>
            <p:cNvPr id="20" name="object 20"/>
            <p:cNvSpPr/>
            <p:nvPr/>
          </p:nvSpPr>
          <p:spPr>
            <a:xfrm>
              <a:off x="5675376" y="3825240"/>
              <a:ext cx="2632075" cy="734695"/>
            </a:xfrm>
            <a:custGeom>
              <a:avLst/>
              <a:gdLst/>
              <a:ahLst/>
              <a:cxnLst/>
              <a:rect l="l" t="t" r="r" b="b"/>
              <a:pathLst>
                <a:path w="2632075" h="734695">
                  <a:moveTo>
                    <a:pt x="2509520" y="0"/>
                  </a:moveTo>
                  <a:lnTo>
                    <a:pt x="122427" y="0"/>
                  </a:lnTo>
                  <a:lnTo>
                    <a:pt x="74795" y="9628"/>
                  </a:lnTo>
                  <a:lnTo>
                    <a:pt x="35877" y="35877"/>
                  </a:lnTo>
                  <a:lnTo>
                    <a:pt x="9628" y="74795"/>
                  </a:lnTo>
                  <a:lnTo>
                    <a:pt x="0" y="122428"/>
                  </a:lnTo>
                  <a:lnTo>
                    <a:pt x="0" y="612140"/>
                  </a:lnTo>
                  <a:lnTo>
                    <a:pt x="9628" y="659772"/>
                  </a:lnTo>
                  <a:lnTo>
                    <a:pt x="35877" y="698690"/>
                  </a:lnTo>
                  <a:lnTo>
                    <a:pt x="74795" y="724939"/>
                  </a:lnTo>
                  <a:lnTo>
                    <a:pt x="122427" y="734568"/>
                  </a:lnTo>
                  <a:lnTo>
                    <a:pt x="2509520" y="734568"/>
                  </a:lnTo>
                  <a:lnTo>
                    <a:pt x="2557152" y="724939"/>
                  </a:lnTo>
                  <a:lnTo>
                    <a:pt x="2596070" y="698690"/>
                  </a:lnTo>
                  <a:lnTo>
                    <a:pt x="2622319" y="659772"/>
                  </a:lnTo>
                  <a:lnTo>
                    <a:pt x="2631948" y="612140"/>
                  </a:lnTo>
                  <a:lnTo>
                    <a:pt x="2631948" y="122428"/>
                  </a:lnTo>
                  <a:lnTo>
                    <a:pt x="2622319" y="74795"/>
                  </a:lnTo>
                  <a:lnTo>
                    <a:pt x="2596070" y="35877"/>
                  </a:lnTo>
                  <a:lnTo>
                    <a:pt x="2557152" y="9628"/>
                  </a:lnTo>
                  <a:lnTo>
                    <a:pt x="250952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75376" y="3825240"/>
              <a:ext cx="2632075" cy="734695"/>
            </a:xfrm>
            <a:custGeom>
              <a:avLst/>
              <a:gdLst/>
              <a:ahLst/>
              <a:cxnLst/>
              <a:rect l="l" t="t" r="r" b="b"/>
              <a:pathLst>
                <a:path w="2632075" h="734695">
                  <a:moveTo>
                    <a:pt x="0" y="122428"/>
                  </a:moveTo>
                  <a:lnTo>
                    <a:pt x="9628" y="74795"/>
                  </a:lnTo>
                  <a:lnTo>
                    <a:pt x="35877" y="35877"/>
                  </a:lnTo>
                  <a:lnTo>
                    <a:pt x="74795" y="9628"/>
                  </a:lnTo>
                  <a:lnTo>
                    <a:pt x="122427" y="0"/>
                  </a:lnTo>
                  <a:lnTo>
                    <a:pt x="2509520" y="0"/>
                  </a:lnTo>
                  <a:lnTo>
                    <a:pt x="2557152" y="9628"/>
                  </a:lnTo>
                  <a:lnTo>
                    <a:pt x="2596070" y="35877"/>
                  </a:lnTo>
                  <a:lnTo>
                    <a:pt x="2622319" y="74795"/>
                  </a:lnTo>
                  <a:lnTo>
                    <a:pt x="2631948" y="122428"/>
                  </a:lnTo>
                  <a:lnTo>
                    <a:pt x="2631948" y="612140"/>
                  </a:lnTo>
                  <a:lnTo>
                    <a:pt x="2622319" y="659772"/>
                  </a:lnTo>
                  <a:lnTo>
                    <a:pt x="2596070" y="698690"/>
                  </a:lnTo>
                  <a:lnTo>
                    <a:pt x="2557152" y="724939"/>
                  </a:lnTo>
                  <a:lnTo>
                    <a:pt x="2509520" y="734568"/>
                  </a:lnTo>
                  <a:lnTo>
                    <a:pt x="122427" y="734568"/>
                  </a:lnTo>
                  <a:lnTo>
                    <a:pt x="74795" y="724939"/>
                  </a:lnTo>
                  <a:lnTo>
                    <a:pt x="35877" y="698690"/>
                  </a:lnTo>
                  <a:lnTo>
                    <a:pt x="9628" y="659772"/>
                  </a:lnTo>
                  <a:lnTo>
                    <a:pt x="0" y="612140"/>
                  </a:lnTo>
                  <a:lnTo>
                    <a:pt x="0" y="122428"/>
                  </a:lnTo>
                  <a:close/>
                </a:path>
              </a:pathLst>
            </a:custGeom>
            <a:grpFill/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65302" y="5056424"/>
            <a:ext cx="30777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002060"/>
                </a:solidFill>
                <a:latin typeface="Corbel"/>
                <a:cs typeface="Corbel"/>
              </a:rPr>
              <a:t>СТУДЕНТОЦЕНТРИЗМ</a:t>
            </a:r>
            <a:endParaRPr lang="ru-RU"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309362" y="3441717"/>
            <a:ext cx="2647950" cy="749300"/>
            <a:chOff x="5667438" y="2718498"/>
            <a:chExt cx="2647950" cy="749300"/>
          </a:xfrm>
          <a:solidFill>
            <a:schemeClr val="accent1"/>
          </a:solidFill>
        </p:grpSpPr>
        <p:sp>
          <p:nvSpPr>
            <p:cNvPr id="28" name="object 28"/>
            <p:cNvSpPr/>
            <p:nvPr/>
          </p:nvSpPr>
          <p:spPr>
            <a:xfrm>
              <a:off x="5675376" y="2726435"/>
              <a:ext cx="2632075" cy="733425"/>
            </a:xfrm>
            <a:custGeom>
              <a:avLst/>
              <a:gdLst/>
              <a:ahLst/>
              <a:cxnLst/>
              <a:rect l="l" t="t" r="r" b="b"/>
              <a:pathLst>
                <a:path w="2632075" h="733425">
                  <a:moveTo>
                    <a:pt x="2509774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4"/>
                  </a:lnTo>
                  <a:lnTo>
                    <a:pt x="0" y="610869"/>
                  </a:lnTo>
                  <a:lnTo>
                    <a:pt x="9606" y="658409"/>
                  </a:lnTo>
                  <a:lnTo>
                    <a:pt x="35798" y="697245"/>
                  </a:lnTo>
                  <a:lnTo>
                    <a:pt x="74634" y="723437"/>
                  </a:lnTo>
                  <a:lnTo>
                    <a:pt x="122174" y="733043"/>
                  </a:lnTo>
                  <a:lnTo>
                    <a:pt x="2509774" y="733043"/>
                  </a:lnTo>
                  <a:lnTo>
                    <a:pt x="2557313" y="723437"/>
                  </a:lnTo>
                  <a:lnTo>
                    <a:pt x="2596149" y="697245"/>
                  </a:lnTo>
                  <a:lnTo>
                    <a:pt x="2622341" y="658409"/>
                  </a:lnTo>
                  <a:lnTo>
                    <a:pt x="2631948" y="610869"/>
                  </a:lnTo>
                  <a:lnTo>
                    <a:pt x="2631948" y="122174"/>
                  </a:lnTo>
                  <a:lnTo>
                    <a:pt x="2622341" y="74634"/>
                  </a:lnTo>
                  <a:lnTo>
                    <a:pt x="2596149" y="35798"/>
                  </a:lnTo>
                  <a:lnTo>
                    <a:pt x="2557313" y="9606"/>
                  </a:lnTo>
                  <a:lnTo>
                    <a:pt x="250977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75376" y="2726435"/>
              <a:ext cx="2632075" cy="733425"/>
            </a:xfrm>
            <a:custGeom>
              <a:avLst/>
              <a:gdLst/>
              <a:ahLst/>
              <a:cxnLst/>
              <a:rect l="l" t="t" r="r" b="b"/>
              <a:pathLst>
                <a:path w="2632075" h="733425">
                  <a:moveTo>
                    <a:pt x="0" y="122174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509774" y="0"/>
                  </a:lnTo>
                  <a:lnTo>
                    <a:pt x="2557313" y="9606"/>
                  </a:lnTo>
                  <a:lnTo>
                    <a:pt x="2596149" y="35798"/>
                  </a:lnTo>
                  <a:lnTo>
                    <a:pt x="2622341" y="74634"/>
                  </a:lnTo>
                  <a:lnTo>
                    <a:pt x="2631948" y="122174"/>
                  </a:lnTo>
                  <a:lnTo>
                    <a:pt x="2631948" y="610869"/>
                  </a:lnTo>
                  <a:lnTo>
                    <a:pt x="2622341" y="658409"/>
                  </a:lnTo>
                  <a:lnTo>
                    <a:pt x="2596149" y="697245"/>
                  </a:lnTo>
                  <a:lnTo>
                    <a:pt x="2557313" y="723437"/>
                  </a:lnTo>
                  <a:lnTo>
                    <a:pt x="2509774" y="733043"/>
                  </a:lnTo>
                  <a:lnTo>
                    <a:pt x="122174" y="733043"/>
                  </a:lnTo>
                  <a:lnTo>
                    <a:pt x="74634" y="723437"/>
                  </a:lnTo>
                  <a:lnTo>
                    <a:pt x="35798" y="697245"/>
                  </a:lnTo>
                  <a:lnTo>
                    <a:pt x="9606" y="658409"/>
                  </a:lnTo>
                  <a:lnTo>
                    <a:pt x="0" y="610869"/>
                  </a:lnTo>
                  <a:lnTo>
                    <a:pt x="0" y="122174"/>
                  </a:lnTo>
                  <a:close/>
                </a:path>
              </a:pathLst>
            </a:custGeom>
            <a:grpFill/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48200" y="3650948"/>
            <a:ext cx="2080512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2000" b="1" dirty="0">
                <a:solidFill>
                  <a:srgbClr val="002060"/>
                </a:solidFill>
                <a:latin typeface="Corbel"/>
                <a:cs typeface="Corbel"/>
              </a:rPr>
              <a:t>ДОБРОЧЕСНІСТЬ</a:t>
            </a:r>
            <a:endParaRPr sz="2000" dirty="0">
              <a:solidFill>
                <a:srgbClr val="002060"/>
              </a:solidFill>
              <a:latin typeface="Corbel"/>
              <a:cs typeface="Corbel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34C7F6F-6037-474F-B088-BC2CB237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3880"/>
            <a:ext cx="1982688" cy="14848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8229" y="384124"/>
            <a:ext cx="47390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2060"/>
                </a:solidFill>
                <a:latin typeface="Arial Black" panose="020B0A04020102020204" pitchFamily="34" charset="0"/>
              </a:rPr>
              <a:t>СТРАТЕГІЧНІ</a:t>
            </a:r>
            <a:r>
              <a:rPr sz="3200" spc="-8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3200" dirty="0">
                <a:solidFill>
                  <a:srgbClr val="002060"/>
                </a:solidFill>
                <a:latin typeface="Arial Black" panose="020B0A04020102020204" pitchFamily="34" charset="0"/>
              </a:rPr>
              <a:t>ЦІЛІ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33599" y="1294376"/>
            <a:ext cx="6019801" cy="2244193"/>
            <a:chOff x="1064513" y="1645157"/>
            <a:chExt cx="5374005" cy="852169"/>
          </a:xfrm>
          <a:solidFill>
            <a:schemeClr val="accent1"/>
          </a:solidFill>
        </p:grpSpPr>
        <p:sp>
          <p:nvSpPr>
            <p:cNvPr id="4" name="object 4"/>
            <p:cNvSpPr/>
            <p:nvPr/>
          </p:nvSpPr>
          <p:spPr>
            <a:xfrm>
              <a:off x="1130179" y="1656017"/>
              <a:ext cx="5242672" cy="830448"/>
            </a:xfrm>
            <a:custGeom>
              <a:avLst/>
              <a:gdLst/>
              <a:ahLst/>
              <a:cxnLst/>
              <a:rect l="l" t="t" r="r" b="b"/>
              <a:pathLst>
                <a:path w="5374005" h="852169">
                  <a:moveTo>
                    <a:pt x="5231638" y="0"/>
                  </a:moveTo>
                  <a:lnTo>
                    <a:pt x="141986" y="0"/>
                  </a:lnTo>
                  <a:lnTo>
                    <a:pt x="97105" y="7244"/>
                  </a:lnTo>
                  <a:lnTo>
                    <a:pt x="58128" y="27411"/>
                  </a:lnTo>
                  <a:lnTo>
                    <a:pt x="27393" y="58155"/>
                  </a:lnTo>
                  <a:lnTo>
                    <a:pt x="7237" y="97129"/>
                  </a:lnTo>
                  <a:lnTo>
                    <a:pt x="0" y="141986"/>
                  </a:lnTo>
                  <a:lnTo>
                    <a:pt x="0" y="709929"/>
                  </a:lnTo>
                  <a:lnTo>
                    <a:pt x="7237" y="754786"/>
                  </a:lnTo>
                  <a:lnTo>
                    <a:pt x="27393" y="793760"/>
                  </a:lnTo>
                  <a:lnTo>
                    <a:pt x="58128" y="824504"/>
                  </a:lnTo>
                  <a:lnTo>
                    <a:pt x="97105" y="844671"/>
                  </a:lnTo>
                  <a:lnTo>
                    <a:pt x="141986" y="851915"/>
                  </a:lnTo>
                  <a:lnTo>
                    <a:pt x="5231638" y="851915"/>
                  </a:lnTo>
                  <a:lnTo>
                    <a:pt x="5276494" y="844671"/>
                  </a:lnTo>
                  <a:lnTo>
                    <a:pt x="5315468" y="824504"/>
                  </a:lnTo>
                  <a:lnTo>
                    <a:pt x="5346212" y="793760"/>
                  </a:lnTo>
                  <a:lnTo>
                    <a:pt x="5366379" y="754786"/>
                  </a:lnTo>
                  <a:lnTo>
                    <a:pt x="5373624" y="709929"/>
                  </a:lnTo>
                  <a:lnTo>
                    <a:pt x="5373624" y="141986"/>
                  </a:lnTo>
                  <a:lnTo>
                    <a:pt x="5366379" y="97129"/>
                  </a:lnTo>
                  <a:lnTo>
                    <a:pt x="5346212" y="58155"/>
                  </a:lnTo>
                  <a:lnTo>
                    <a:pt x="5315468" y="27411"/>
                  </a:lnTo>
                  <a:lnTo>
                    <a:pt x="5276494" y="7244"/>
                  </a:lnTo>
                  <a:lnTo>
                    <a:pt x="523163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r>
                <a:rPr lang="uk-UA" sz="1600" dirty="0"/>
                <a:t>   </a:t>
              </a:r>
            </a:p>
            <a:p>
              <a:r>
                <a:rPr lang="uk-UA" sz="1600" dirty="0">
                  <a:solidFill>
                    <a:srgbClr val="002060"/>
                  </a:solidFill>
                </a:rPr>
                <a:t>Розвиток науково-методичної та інноваційної діяльності, підвищення якості освіти на інноваційній основі.</a:t>
              </a:r>
            </a:p>
            <a:p>
              <a:r>
                <a:rPr lang="uk-UA" sz="1600" dirty="0">
                  <a:solidFill>
                    <a:srgbClr val="002060"/>
                  </a:solidFill>
                </a:rPr>
                <a:t>Інформатизація освіти, удосконалення бібліотечного та інформаційно - ресурсного забезпечення.</a:t>
              </a:r>
            </a:p>
            <a:p>
              <a:r>
                <a:rPr lang="uk-UA" sz="1600" dirty="0">
                  <a:solidFill>
                    <a:srgbClr val="002060"/>
                  </a:solidFill>
                </a:rPr>
                <a:t>Створення єдиного інформаційного простору та комфортних умов для усіх учасників освітнього процесу.</a:t>
              </a:r>
            </a:p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64513" y="1645157"/>
              <a:ext cx="5374005" cy="852169"/>
            </a:xfrm>
            <a:custGeom>
              <a:avLst/>
              <a:gdLst/>
              <a:ahLst/>
              <a:cxnLst/>
              <a:rect l="l" t="t" r="r" b="b"/>
              <a:pathLst>
                <a:path w="5374005" h="852169">
                  <a:moveTo>
                    <a:pt x="0" y="141986"/>
                  </a:moveTo>
                  <a:lnTo>
                    <a:pt x="7237" y="97129"/>
                  </a:lnTo>
                  <a:lnTo>
                    <a:pt x="27393" y="58155"/>
                  </a:lnTo>
                  <a:lnTo>
                    <a:pt x="58128" y="27411"/>
                  </a:lnTo>
                  <a:lnTo>
                    <a:pt x="97105" y="7244"/>
                  </a:lnTo>
                  <a:lnTo>
                    <a:pt x="141986" y="0"/>
                  </a:lnTo>
                  <a:lnTo>
                    <a:pt x="5231638" y="0"/>
                  </a:lnTo>
                  <a:lnTo>
                    <a:pt x="5276494" y="7244"/>
                  </a:lnTo>
                  <a:lnTo>
                    <a:pt x="5315468" y="27411"/>
                  </a:lnTo>
                  <a:lnTo>
                    <a:pt x="5346212" y="58155"/>
                  </a:lnTo>
                  <a:lnTo>
                    <a:pt x="5366379" y="97129"/>
                  </a:lnTo>
                  <a:lnTo>
                    <a:pt x="5373624" y="141986"/>
                  </a:lnTo>
                  <a:lnTo>
                    <a:pt x="5373624" y="709929"/>
                  </a:lnTo>
                  <a:lnTo>
                    <a:pt x="5366379" y="754786"/>
                  </a:lnTo>
                  <a:lnTo>
                    <a:pt x="5346212" y="793760"/>
                  </a:lnTo>
                  <a:lnTo>
                    <a:pt x="5315468" y="824504"/>
                  </a:lnTo>
                  <a:lnTo>
                    <a:pt x="5276494" y="844671"/>
                  </a:lnTo>
                  <a:lnTo>
                    <a:pt x="5231638" y="851915"/>
                  </a:lnTo>
                  <a:lnTo>
                    <a:pt x="141986" y="851915"/>
                  </a:lnTo>
                  <a:lnTo>
                    <a:pt x="97105" y="844671"/>
                  </a:lnTo>
                  <a:lnTo>
                    <a:pt x="58128" y="824504"/>
                  </a:lnTo>
                  <a:lnTo>
                    <a:pt x="27393" y="793760"/>
                  </a:lnTo>
                  <a:lnTo>
                    <a:pt x="7237" y="754786"/>
                  </a:lnTo>
                  <a:lnTo>
                    <a:pt x="0" y="709929"/>
                  </a:lnTo>
                  <a:lnTo>
                    <a:pt x="0" y="141986"/>
                  </a:lnTo>
                  <a:close/>
                </a:path>
              </a:pathLst>
            </a:custGeom>
            <a:grpFill/>
            <a:ln w="22225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09600" y="4038599"/>
            <a:ext cx="6390641" cy="2514601"/>
            <a:chOff x="1055814" y="3257994"/>
            <a:chExt cx="6010275" cy="868044"/>
          </a:xfrm>
          <a:solidFill>
            <a:schemeClr val="accent1"/>
          </a:solidFill>
        </p:grpSpPr>
        <p:sp>
          <p:nvSpPr>
            <p:cNvPr id="8" name="object 8"/>
            <p:cNvSpPr/>
            <p:nvPr/>
          </p:nvSpPr>
          <p:spPr>
            <a:xfrm>
              <a:off x="1063752" y="3265932"/>
              <a:ext cx="5994400" cy="852169"/>
            </a:xfrm>
            <a:custGeom>
              <a:avLst/>
              <a:gdLst/>
              <a:ahLst/>
              <a:cxnLst/>
              <a:rect l="l" t="t" r="r" b="b"/>
              <a:pathLst>
                <a:path w="5994400" h="852170">
                  <a:moveTo>
                    <a:pt x="5851906" y="0"/>
                  </a:moveTo>
                  <a:lnTo>
                    <a:pt x="141985" y="0"/>
                  </a:lnTo>
                  <a:lnTo>
                    <a:pt x="97110" y="7244"/>
                  </a:lnTo>
                  <a:lnTo>
                    <a:pt x="58133" y="27411"/>
                  </a:lnTo>
                  <a:lnTo>
                    <a:pt x="27397" y="58155"/>
                  </a:lnTo>
                  <a:lnTo>
                    <a:pt x="7239" y="97129"/>
                  </a:lnTo>
                  <a:lnTo>
                    <a:pt x="0" y="141985"/>
                  </a:lnTo>
                  <a:lnTo>
                    <a:pt x="0" y="709929"/>
                  </a:lnTo>
                  <a:lnTo>
                    <a:pt x="7239" y="754786"/>
                  </a:lnTo>
                  <a:lnTo>
                    <a:pt x="27397" y="793760"/>
                  </a:lnTo>
                  <a:lnTo>
                    <a:pt x="58133" y="824504"/>
                  </a:lnTo>
                  <a:lnTo>
                    <a:pt x="97110" y="844671"/>
                  </a:lnTo>
                  <a:lnTo>
                    <a:pt x="141985" y="851915"/>
                  </a:lnTo>
                  <a:lnTo>
                    <a:pt x="5851906" y="851915"/>
                  </a:lnTo>
                  <a:lnTo>
                    <a:pt x="5896762" y="844671"/>
                  </a:lnTo>
                  <a:lnTo>
                    <a:pt x="5935736" y="824504"/>
                  </a:lnTo>
                  <a:lnTo>
                    <a:pt x="5966480" y="793760"/>
                  </a:lnTo>
                  <a:lnTo>
                    <a:pt x="5986647" y="754786"/>
                  </a:lnTo>
                  <a:lnTo>
                    <a:pt x="5993892" y="709929"/>
                  </a:lnTo>
                  <a:lnTo>
                    <a:pt x="5993892" y="141985"/>
                  </a:lnTo>
                  <a:lnTo>
                    <a:pt x="5986647" y="97129"/>
                  </a:lnTo>
                  <a:lnTo>
                    <a:pt x="5966480" y="58155"/>
                  </a:lnTo>
                  <a:lnTo>
                    <a:pt x="5935736" y="27411"/>
                  </a:lnTo>
                  <a:lnTo>
                    <a:pt x="5896762" y="7244"/>
                  </a:lnTo>
                  <a:lnTo>
                    <a:pt x="585190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3752" y="3265932"/>
              <a:ext cx="5994400" cy="852169"/>
            </a:xfrm>
            <a:custGeom>
              <a:avLst/>
              <a:gdLst/>
              <a:ahLst/>
              <a:cxnLst/>
              <a:rect l="l" t="t" r="r" b="b"/>
              <a:pathLst>
                <a:path w="5994400" h="852170">
                  <a:moveTo>
                    <a:pt x="0" y="141985"/>
                  </a:moveTo>
                  <a:lnTo>
                    <a:pt x="7239" y="97129"/>
                  </a:lnTo>
                  <a:lnTo>
                    <a:pt x="27397" y="58155"/>
                  </a:lnTo>
                  <a:lnTo>
                    <a:pt x="58133" y="27411"/>
                  </a:lnTo>
                  <a:lnTo>
                    <a:pt x="97110" y="7244"/>
                  </a:lnTo>
                  <a:lnTo>
                    <a:pt x="141985" y="0"/>
                  </a:lnTo>
                  <a:lnTo>
                    <a:pt x="5851906" y="0"/>
                  </a:lnTo>
                  <a:lnTo>
                    <a:pt x="5896762" y="7244"/>
                  </a:lnTo>
                  <a:lnTo>
                    <a:pt x="5935736" y="27411"/>
                  </a:lnTo>
                  <a:lnTo>
                    <a:pt x="5966480" y="58155"/>
                  </a:lnTo>
                  <a:lnTo>
                    <a:pt x="5986647" y="97129"/>
                  </a:lnTo>
                  <a:lnTo>
                    <a:pt x="5993892" y="141985"/>
                  </a:lnTo>
                  <a:lnTo>
                    <a:pt x="5993892" y="709929"/>
                  </a:lnTo>
                  <a:lnTo>
                    <a:pt x="5986647" y="754786"/>
                  </a:lnTo>
                  <a:lnTo>
                    <a:pt x="5966480" y="793760"/>
                  </a:lnTo>
                  <a:lnTo>
                    <a:pt x="5935736" y="824504"/>
                  </a:lnTo>
                  <a:lnTo>
                    <a:pt x="5896762" y="844671"/>
                  </a:lnTo>
                  <a:lnTo>
                    <a:pt x="5851906" y="851915"/>
                  </a:lnTo>
                  <a:lnTo>
                    <a:pt x="141985" y="851915"/>
                  </a:lnTo>
                  <a:lnTo>
                    <a:pt x="97110" y="844671"/>
                  </a:lnTo>
                  <a:lnTo>
                    <a:pt x="58133" y="824504"/>
                  </a:lnTo>
                  <a:lnTo>
                    <a:pt x="27397" y="793760"/>
                  </a:lnTo>
                  <a:lnTo>
                    <a:pt x="7239" y="754786"/>
                  </a:lnTo>
                  <a:lnTo>
                    <a:pt x="0" y="709929"/>
                  </a:lnTo>
                  <a:lnTo>
                    <a:pt x="0" y="141985"/>
                  </a:lnTo>
                  <a:close/>
                </a:path>
              </a:pathLst>
            </a:custGeom>
            <a:grpFill/>
            <a:ln w="15875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F9D9E0D-0943-4AB6-BADE-510721874183}"/>
              </a:ext>
            </a:extLst>
          </p:cNvPr>
          <p:cNvSpPr/>
          <p:nvPr/>
        </p:nvSpPr>
        <p:spPr>
          <a:xfrm>
            <a:off x="838199" y="3907105"/>
            <a:ext cx="6019801" cy="265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  <a:tabLst>
                <a:tab pos="712470" algn="l"/>
              </a:tabLst>
            </a:pPr>
            <a:endParaRPr lang="uk-UA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12470" algn="l"/>
              </a:tabLst>
            </a:pPr>
            <a:r>
              <a:rPr lang="uk-UA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Проведення маркетингових досліджень на ринку праці, формування довгострокових взаємозв’язків із роботодавцями та стратегічними партнерами.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07390" algn="l"/>
              </a:tabLst>
            </a:pPr>
            <a:r>
              <a:rPr lang="uk-UA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Впровадження ефективної системи національного виховання, розвитку та соціалізації молоді.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2060"/>
                </a:solidFill>
                <a:ea typeface="Times New Roman" panose="02020603050405020304" pitchFamily="18" charset="0"/>
              </a:rPr>
              <a:t>Розвиток міжнародного партнерства, інтеграція в європейський простір.</a:t>
            </a:r>
          </a:p>
          <a:p>
            <a:pPr marL="533400" indent="254000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9CEB567-3E84-45D9-B489-8502C336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2036240" cy="15302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CB238F4A-A7EF-4C7F-9C36-FFF5151E25AE}"/>
              </a:ext>
            </a:extLst>
          </p:cNvPr>
          <p:cNvSpPr/>
          <p:nvPr/>
        </p:nvSpPr>
        <p:spPr>
          <a:xfrm>
            <a:off x="2262197" y="1539215"/>
            <a:ext cx="57316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2060"/>
                </a:solidFill>
              </a:rPr>
              <a:t>Розвиток науково-методичної та інноваційної діяльності, підвищення якості освіти на інноваційній основі.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2060"/>
                </a:solidFill>
              </a:rPr>
              <a:t>Інформатизація освіти, удосконалення бібліотечного та інформаційно - ресурсного забезпечення.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2060"/>
                </a:solidFill>
              </a:rPr>
              <a:t>Створення єдиного інформаційного простору та комфортних умов для усіх учасників освітнього процесу.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00" y="438353"/>
            <a:ext cx="483412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НАПРЯМИ</a:t>
            </a:r>
            <a:r>
              <a:rPr sz="2800" spc="-3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Arial Black" panose="020B0A04020102020204" pitchFamily="34" charset="0"/>
              </a:rPr>
              <a:t>РОЗВИТКУ</a:t>
            </a:r>
            <a:endParaRPr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6400" y="1479006"/>
            <a:ext cx="6133465" cy="4702810"/>
            <a:chOff x="1538033" y="1338389"/>
            <a:chExt cx="6133465" cy="4702810"/>
          </a:xfrm>
          <a:solidFill>
            <a:schemeClr val="accent1"/>
          </a:solidFill>
        </p:grpSpPr>
        <p:sp>
          <p:nvSpPr>
            <p:cNvPr id="4" name="object 4"/>
            <p:cNvSpPr/>
            <p:nvPr/>
          </p:nvSpPr>
          <p:spPr>
            <a:xfrm>
              <a:off x="1549146" y="1349502"/>
              <a:ext cx="6111240" cy="4680585"/>
            </a:xfrm>
            <a:custGeom>
              <a:avLst/>
              <a:gdLst/>
              <a:ahLst/>
              <a:cxnLst/>
              <a:rect l="l" t="t" r="r" b="b"/>
              <a:pathLst>
                <a:path w="6111240" h="4680585">
                  <a:moveTo>
                    <a:pt x="5331206" y="0"/>
                  </a:moveTo>
                  <a:lnTo>
                    <a:pt x="780034" y="0"/>
                  </a:lnTo>
                  <a:lnTo>
                    <a:pt x="732518" y="1423"/>
                  </a:lnTo>
                  <a:lnTo>
                    <a:pt x="685755" y="5640"/>
                  </a:lnTo>
                  <a:lnTo>
                    <a:pt x="639826" y="12567"/>
                  </a:lnTo>
                  <a:lnTo>
                    <a:pt x="594813" y="22125"/>
                  </a:lnTo>
                  <a:lnTo>
                    <a:pt x="550797" y="34230"/>
                  </a:lnTo>
                  <a:lnTo>
                    <a:pt x="507861" y="48802"/>
                  </a:lnTo>
                  <a:lnTo>
                    <a:pt x="466086" y="65759"/>
                  </a:lnTo>
                  <a:lnTo>
                    <a:pt x="425552" y="85019"/>
                  </a:lnTo>
                  <a:lnTo>
                    <a:pt x="386343" y="106501"/>
                  </a:lnTo>
                  <a:lnTo>
                    <a:pt x="348539" y="130122"/>
                  </a:lnTo>
                  <a:lnTo>
                    <a:pt x="312222" y="155802"/>
                  </a:lnTo>
                  <a:lnTo>
                    <a:pt x="277474" y="183459"/>
                  </a:lnTo>
                  <a:lnTo>
                    <a:pt x="244377" y="213011"/>
                  </a:lnTo>
                  <a:lnTo>
                    <a:pt x="213011" y="244377"/>
                  </a:lnTo>
                  <a:lnTo>
                    <a:pt x="183459" y="277474"/>
                  </a:lnTo>
                  <a:lnTo>
                    <a:pt x="155802" y="312222"/>
                  </a:lnTo>
                  <a:lnTo>
                    <a:pt x="130122" y="348539"/>
                  </a:lnTo>
                  <a:lnTo>
                    <a:pt x="106501" y="386343"/>
                  </a:lnTo>
                  <a:lnTo>
                    <a:pt x="85019" y="425552"/>
                  </a:lnTo>
                  <a:lnTo>
                    <a:pt x="65759" y="466086"/>
                  </a:lnTo>
                  <a:lnTo>
                    <a:pt x="48802" y="507861"/>
                  </a:lnTo>
                  <a:lnTo>
                    <a:pt x="34230" y="550797"/>
                  </a:lnTo>
                  <a:lnTo>
                    <a:pt x="22125" y="594813"/>
                  </a:lnTo>
                  <a:lnTo>
                    <a:pt x="12567" y="639826"/>
                  </a:lnTo>
                  <a:lnTo>
                    <a:pt x="5640" y="685755"/>
                  </a:lnTo>
                  <a:lnTo>
                    <a:pt x="1423" y="732518"/>
                  </a:lnTo>
                  <a:lnTo>
                    <a:pt x="0" y="780034"/>
                  </a:lnTo>
                  <a:lnTo>
                    <a:pt x="0" y="3900170"/>
                  </a:lnTo>
                  <a:lnTo>
                    <a:pt x="1423" y="3947687"/>
                  </a:lnTo>
                  <a:lnTo>
                    <a:pt x="5640" y="3994451"/>
                  </a:lnTo>
                  <a:lnTo>
                    <a:pt x="12567" y="4040380"/>
                  </a:lnTo>
                  <a:lnTo>
                    <a:pt x="22125" y="4085394"/>
                  </a:lnTo>
                  <a:lnTo>
                    <a:pt x="34230" y="4129410"/>
                  </a:lnTo>
                  <a:lnTo>
                    <a:pt x="48802" y="4172347"/>
                  </a:lnTo>
                  <a:lnTo>
                    <a:pt x="65759" y="4214123"/>
                  </a:lnTo>
                  <a:lnTo>
                    <a:pt x="85019" y="4254656"/>
                  </a:lnTo>
                  <a:lnTo>
                    <a:pt x="106501" y="4293866"/>
                  </a:lnTo>
                  <a:lnTo>
                    <a:pt x="130122" y="4331670"/>
                  </a:lnTo>
                  <a:lnTo>
                    <a:pt x="155802" y="4367986"/>
                  </a:lnTo>
                  <a:lnTo>
                    <a:pt x="183459" y="4402734"/>
                  </a:lnTo>
                  <a:lnTo>
                    <a:pt x="213011" y="4435831"/>
                  </a:lnTo>
                  <a:lnTo>
                    <a:pt x="244377" y="4467196"/>
                  </a:lnTo>
                  <a:lnTo>
                    <a:pt x="277474" y="4496748"/>
                  </a:lnTo>
                  <a:lnTo>
                    <a:pt x="312222" y="4524404"/>
                  </a:lnTo>
                  <a:lnTo>
                    <a:pt x="348539" y="4550084"/>
                  </a:lnTo>
                  <a:lnTo>
                    <a:pt x="386343" y="4573705"/>
                  </a:lnTo>
                  <a:lnTo>
                    <a:pt x="425552" y="4595186"/>
                  </a:lnTo>
                  <a:lnTo>
                    <a:pt x="466086" y="4614446"/>
                  </a:lnTo>
                  <a:lnTo>
                    <a:pt x="507861" y="4631402"/>
                  </a:lnTo>
                  <a:lnTo>
                    <a:pt x="550797" y="4645974"/>
                  </a:lnTo>
                  <a:lnTo>
                    <a:pt x="594813" y="4658079"/>
                  </a:lnTo>
                  <a:lnTo>
                    <a:pt x="639826" y="4667636"/>
                  </a:lnTo>
                  <a:lnTo>
                    <a:pt x="685755" y="4674564"/>
                  </a:lnTo>
                  <a:lnTo>
                    <a:pt x="732518" y="4678780"/>
                  </a:lnTo>
                  <a:lnTo>
                    <a:pt x="780034" y="4680204"/>
                  </a:lnTo>
                  <a:lnTo>
                    <a:pt x="5331206" y="4680204"/>
                  </a:lnTo>
                  <a:lnTo>
                    <a:pt x="5378721" y="4678780"/>
                  </a:lnTo>
                  <a:lnTo>
                    <a:pt x="5425484" y="4674564"/>
                  </a:lnTo>
                  <a:lnTo>
                    <a:pt x="5471413" y="4667636"/>
                  </a:lnTo>
                  <a:lnTo>
                    <a:pt x="5516426" y="4658079"/>
                  </a:lnTo>
                  <a:lnTo>
                    <a:pt x="5560442" y="4645974"/>
                  </a:lnTo>
                  <a:lnTo>
                    <a:pt x="5603378" y="4631402"/>
                  </a:lnTo>
                  <a:lnTo>
                    <a:pt x="5645153" y="4614446"/>
                  </a:lnTo>
                  <a:lnTo>
                    <a:pt x="5685687" y="4595186"/>
                  </a:lnTo>
                  <a:lnTo>
                    <a:pt x="5724896" y="4573705"/>
                  </a:lnTo>
                  <a:lnTo>
                    <a:pt x="5762700" y="4550084"/>
                  </a:lnTo>
                  <a:lnTo>
                    <a:pt x="5799017" y="4524404"/>
                  </a:lnTo>
                  <a:lnTo>
                    <a:pt x="5833765" y="4496748"/>
                  </a:lnTo>
                  <a:lnTo>
                    <a:pt x="5866862" y="4467196"/>
                  </a:lnTo>
                  <a:lnTo>
                    <a:pt x="5898228" y="4435831"/>
                  </a:lnTo>
                  <a:lnTo>
                    <a:pt x="5927780" y="4402734"/>
                  </a:lnTo>
                  <a:lnTo>
                    <a:pt x="5955437" y="4367986"/>
                  </a:lnTo>
                  <a:lnTo>
                    <a:pt x="5981117" y="4331670"/>
                  </a:lnTo>
                  <a:lnTo>
                    <a:pt x="6004738" y="4293866"/>
                  </a:lnTo>
                  <a:lnTo>
                    <a:pt x="6026220" y="4254656"/>
                  </a:lnTo>
                  <a:lnTo>
                    <a:pt x="6045480" y="4214123"/>
                  </a:lnTo>
                  <a:lnTo>
                    <a:pt x="6062437" y="4172347"/>
                  </a:lnTo>
                  <a:lnTo>
                    <a:pt x="6077009" y="4129410"/>
                  </a:lnTo>
                  <a:lnTo>
                    <a:pt x="6089114" y="4085394"/>
                  </a:lnTo>
                  <a:lnTo>
                    <a:pt x="6098672" y="4040380"/>
                  </a:lnTo>
                  <a:lnTo>
                    <a:pt x="6105599" y="3994451"/>
                  </a:lnTo>
                  <a:lnTo>
                    <a:pt x="6109816" y="3947687"/>
                  </a:lnTo>
                  <a:lnTo>
                    <a:pt x="6111239" y="3900170"/>
                  </a:lnTo>
                  <a:lnTo>
                    <a:pt x="6111239" y="780034"/>
                  </a:lnTo>
                  <a:lnTo>
                    <a:pt x="6109816" y="732518"/>
                  </a:lnTo>
                  <a:lnTo>
                    <a:pt x="6105599" y="685755"/>
                  </a:lnTo>
                  <a:lnTo>
                    <a:pt x="6098672" y="639826"/>
                  </a:lnTo>
                  <a:lnTo>
                    <a:pt x="6089114" y="594813"/>
                  </a:lnTo>
                  <a:lnTo>
                    <a:pt x="6077009" y="550797"/>
                  </a:lnTo>
                  <a:lnTo>
                    <a:pt x="6062437" y="507861"/>
                  </a:lnTo>
                  <a:lnTo>
                    <a:pt x="6045480" y="466086"/>
                  </a:lnTo>
                  <a:lnTo>
                    <a:pt x="6026220" y="425552"/>
                  </a:lnTo>
                  <a:lnTo>
                    <a:pt x="6004738" y="386343"/>
                  </a:lnTo>
                  <a:lnTo>
                    <a:pt x="5981117" y="348539"/>
                  </a:lnTo>
                  <a:lnTo>
                    <a:pt x="5955437" y="312222"/>
                  </a:lnTo>
                  <a:lnTo>
                    <a:pt x="5927780" y="277474"/>
                  </a:lnTo>
                  <a:lnTo>
                    <a:pt x="5898228" y="244377"/>
                  </a:lnTo>
                  <a:lnTo>
                    <a:pt x="5866862" y="213011"/>
                  </a:lnTo>
                  <a:lnTo>
                    <a:pt x="5833765" y="183459"/>
                  </a:lnTo>
                  <a:lnTo>
                    <a:pt x="5799017" y="155802"/>
                  </a:lnTo>
                  <a:lnTo>
                    <a:pt x="5762700" y="130122"/>
                  </a:lnTo>
                  <a:lnTo>
                    <a:pt x="5724896" y="106501"/>
                  </a:lnTo>
                  <a:lnTo>
                    <a:pt x="5685687" y="85019"/>
                  </a:lnTo>
                  <a:lnTo>
                    <a:pt x="5645153" y="65759"/>
                  </a:lnTo>
                  <a:lnTo>
                    <a:pt x="5603378" y="48802"/>
                  </a:lnTo>
                  <a:lnTo>
                    <a:pt x="5560442" y="34230"/>
                  </a:lnTo>
                  <a:lnTo>
                    <a:pt x="5516426" y="22125"/>
                  </a:lnTo>
                  <a:lnTo>
                    <a:pt x="5471413" y="12567"/>
                  </a:lnTo>
                  <a:lnTo>
                    <a:pt x="5425484" y="5640"/>
                  </a:lnTo>
                  <a:lnTo>
                    <a:pt x="5378721" y="1423"/>
                  </a:lnTo>
                  <a:lnTo>
                    <a:pt x="533120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9146" y="1349502"/>
              <a:ext cx="6111240" cy="4680585"/>
            </a:xfrm>
            <a:custGeom>
              <a:avLst/>
              <a:gdLst/>
              <a:ahLst/>
              <a:cxnLst/>
              <a:rect l="l" t="t" r="r" b="b"/>
              <a:pathLst>
                <a:path w="6111240" h="4680585">
                  <a:moveTo>
                    <a:pt x="0" y="780034"/>
                  </a:moveTo>
                  <a:lnTo>
                    <a:pt x="1423" y="732518"/>
                  </a:lnTo>
                  <a:lnTo>
                    <a:pt x="5640" y="685755"/>
                  </a:lnTo>
                  <a:lnTo>
                    <a:pt x="12567" y="639826"/>
                  </a:lnTo>
                  <a:lnTo>
                    <a:pt x="22125" y="594813"/>
                  </a:lnTo>
                  <a:lnTo>
                    <a:pt x="34230" y="550797"/>
                  </a:lnTo>
                  <a:lnTo>
                    <a:pt x="48802" y="507861"/>
                  </a:lnTo>
                  <a:lnTo>
                    <a:pt x="65759" y="466086"/>
                  </a:lnTo>
                  <a:lnTo>
                    <a:pt x="85019" y="425552"/>
                  </a:lnTo>
                  <a:lnTo>
                    <a:pt x="106501" y="386343"/>
                  </a:lnTo>
                  <a:lnTo>
                    <a:pt x="130122" y="348539"/>
                  </a:lnTo>
                  <a:lnTo>
                    <a:pt x="155802" y="312222"/>
                  </a:lnTo>
                  <a:lnTo>
                    <a:pt x="183459" y="277474"/>
                  </a:lnTo>
                  <a:lnTo>
                    <a:pt x="213011" y="244377"/>
                  </a:lnTo>
                  <a:lnTo>
                    <a:pt x="244377" y="213011"/>
                  </a:lnTo>
                  <a:lnTo>
                    <a:pt x="277474" y="183459"/>
                  </a:lnTo>
                  <a:lnTo>
                    <a:pt x="312222" y="155802"/>
                  </a:lnTo>
                  <a:lnTo>
                    <a:pt x="348539" y="130122"/>
                  </a:lnTo>
                  <a:lnTo>
                    <a:pt x="386343" y="106501"/>
                  </a:lnTo>
                  <a:lnTo>
                    <a:pt x="425552" y="85019"/>
                  </a:lnTo>
                  <a:lnTo>
                    <a:pt x="466086" y="65759"/>
                  </a:lnTo>
                  <a:lnTo>
                    <a:pt x="507861" y="48802"/>
                  </a:lnTo>
                  <a:lnTo>
                    <a:pt x="550797" y="34230"/>
                  </a:lnTo>
                  <a:lnTo>
                    <a:pt x="594813" y="22125"/>
                  </a:lnTo>
                  <a:lnTo>
                    <a:pt x="639826" y="12567"/>
                  </a:lnTo>
                  <a:lnTo>
                    <a:pt x="685755" y="5640"/>
                  </a:lnTo>
                  <a:lnTo>
                    <a:pt x="732518" y="1423"/>
                  </a:lnTo>
                  <a:lnTo>
                    <a:pt x="780034" y="0"/>
                  </a:lnTo>
                  <a:lnTo>
                    <a:pt x="5331206" y="0"/>
                  </a:lnTo>
                  <a:lnTo>
                    <a:pt x="5378721" y="1423"/>
                  </a:lnTo>
                  <a:lnTo>
                    <a:pt x="5425484" y="5640"/>
                  </a:lnTo>
                  <a:lnTo>
                    <a:pt x="5471413" y="12567"/>
                  </a:lnTo>
                  <a:lnTo>
                    <a:pt x="5516426" y="22125"/>
                  </a:lnTo>
                  <a:lnTo>
                    <a:pt x="5560442" y="34230"/>
                  </a:lnTo>
                  <a:lnTo>
                    <a:pt x="5603378" y="48802"/>
                  </a:lnTo>
                  <a:lnTo>
                    <a:pt x="5645153" y="65759"/>
                  </a:lnTo>
                  <a:lnTo>
                    <a:pt x="5685687" y="85019"/>
                  </a:lnTo>
                  <a:lnTo>
                    <a:pt x="5724896" y="106501"/>
                  </a:lnTo>
                  <a:lnTo>
                    <a:pt x="5762700" y="130122"/>
                  </a:lnTo>
                  <a:lnTo>
                    <a:pt x="5799017" y="155802"/>
                  </a:lnTo>
                  <a:lnTo>
                    <a:pt x="5833765" y="183459"/>
                  </a:lnTo>
                  <a:lnTo>
                    <a:pt x="5866862" y="213011"/>
                  </a:lnTo>
                  <a:lnTo>
                    <a:pt x="5898228" y="244377"/>
                  </a:lnTo>
                  <a:lnTo>
                    <a:pt x="5927780" y="277474"/>
                  </a:lnTo>
                  <a:lnTo>
                    <a:pt x="5955437" y="312222"/>
                  </a:lnTo>
                  <a:lnTo>
                    <a:pt x="5981117" y="348539"/>
                  </a:lnTo>
                  <a:lnTo>
                    <a:pt x="6004738" y="386343"/>
                  </a:lnTo>
                  <a:lnTo>
                    <a:pt x="6026220" y="425552"/>
                  </a:lnTo>
                  <a:lnTo>
                    <a:pt x="6045480" y="466086"/>
                  </a:lnTo>
                  <a:lnTo>
                    <a:pt x="6062437" y="507861"/>
                  </a:lnTo>
                  <a:lnTo>
                    <a:pt x="6077009" y="550797"/>
                  </a:lnTo>
                  <a:lnTo>
                    <a:pt x="6089114" y="594813"/>
                  </a:lnTo>
                  <a:lnTo>
                    <a:pt x="6098672" y="639826"/>
                  </a:lnTo>
                  <a:lnTo>
                    <a:pt x="6105599" y="685755"/>
                  </a:lnTo>
                  <a:lnTo>
                    <a:pt x="6109816" y="732518"/>
                  </a:lnTo>
                  <a:lnTo>
                    <a:pt x="6111239" y="780034"/>
                  </a:lnTo>
                  <a:lnTo>
                    <a:pt x="6111239" y="3900170"/>
                  </a:lnTo>
                  <a:lnTo>
                    <a:pt x="6109816" y="3947687"/>
                  </a:lnTo>
                  <a:lnTo>
                    <a:pt x="6105599" y="3994451"/>
                  </a:lnTo>
                  <a:lnTo>
                    <a:pt x="6098672" y="4040380"/>
                  </a:lnTo>
                  <a:lnTo>
                    <a:pt x="6089114" y="4085394"/>
                  </a:lnTo>
                  <a:lnTo>
                    <a:pt x="6077009" y="4129410"/>
                  </a:lnTo>
                  <a:lnTo>
                    <a:pt x="6062437" y="4172347"/>
                  </a:lnTo>
                  <a:lnTo>
                    <a:pt x="6045480" y="4214123"/>
                  </a:lnTo>
                  <a:lnTo>
                    <a:pt x="6026220" y="4254656"/>
                  </a:lnTo>
                  <a:lnTo>
                    <a:pt x="6004738" y="4293866"/>
                  </a:lnTo>
                  <a:lnTo>
                    <a:pt x="5981117" y="4331670"/>
                  </a:lnTo>
                  <a:lnTo>
                    <a:pt x="5955437" y="4367986"/>
                  </a:lnTo>
                  <a:lnTo>
                    <a:pt x="5927780" y="4402734"/>
                  </a:lnTo>
                  <a:lnTo>
                    <a:pt x="5898228" y="4435831"/>
                  </a:lnTo>
                  <a:lnTo>
                    <a:pt x="5866862" y="4467196"/>
                  </a:lnTo>
                  <a:lnTo>
                    <a:pt x="5833765" y="4496748"/>
                  </a:lnTo>
                  <a:lnTo>
                    <a:pt x="5799017" y="4524404"/>
                  </a:lnTo>
                  <a:lnTo>
                    <a:pt x="5762700" y="4550084"/>
                  </a:lnTo>
                  <a:lnTo>
                    <a:pt x="5724896" y="4573705"/>
                  </a:lnTo>
                  <a:lnTo>
                    <a:pt x="5685687" y="4595186"/>
                  </a:lnTo>
                  <a:lnTo>
                    <a:pt x="5645153" y="4614446"/>
                  </a:lnTo>
                  <a:lnTo>
                    <a:pt x="5603378" y="4631402"/>
                  </a:lnTo>
                  <a:lnTo>
                    <a:pt x="5560442" y="4645974"/>
                  </a:lnTo>
                  <a:lnTo>
                    <a:pt x="5516426" y="4658079"/>
                  </a:lnTo>
                  <a:lnTo>
                    <a:pt x="5471413" y="4667636"/>
                  </a:lnTo>
                  <a:lnTo>
                    <a:pt x="5425484" y="4674564"/>
                  </a:lnTo>
                  <a:lnTo>
                    <a:pt x="5378721" y="4678780"/>
                  </a:lnTo>
                  <a:lnTo>
                    <a:pt x="5331206" y="4680204"/>
                  </a:lnTo>
                  <a:lnTo>
                    <a:pt x="780034" y="4680204"/>
                  </a:lnTo>
                  <a:lnTo>
                    <a:pt x="732518" y="4678780"/>
                  </a:lnTo>
                  <a:lnTo>
                    <a:pt x="685755" y="4674564"/>
                  </a:lnTo>
                  <a:lnTo>
                    <a:pt x="639826" y="4667636"/>
                  </a:lnTo>
                  <a:lnTo>
                    <a:pt x="594813" y="4658079"/>
                  </a:lnTo>
                  <a:lnTo>
                    <a:pt x="550797" y="4645974"/>
                  </a:lnTo>
                  <a:lnTo>
                    <a:pt x="507861" y="4631402"/>
                  </a:lnTo>
                  <a:lnTo>
                    <a:pt x="466086" y="4614446"/>
                  </a:lnTo>
                  <a:lnTo>
                    <a:pt x="425552" y="4595186"/>
                  </a:lnTo>
                  <a:lnTo>
                    <a:pt x="386343" y="4573705"/>
                  </a:lnTo>
                  <a:lnTo>
                    <a:pt x="348539" y="4550084"/>
                  </a:lnTo>
                  <a:lnTo>
                    <a:pt x="312222" y="4524404"/>
                  </a:lnTo>
                  <a:lnTo>
                    <a:pt x="277474" y="4496748"/>
                  </a:lnTo>
                  <a:lnTo>
                    <a:pt x="244377" y="4467196"/>
                  </a:lnTo>
                  <a:lnTo>
                    <a:pt x="213011" y="4435831"/>
                  </a:lnTo>
                  <a:lnTo>
                    <a:pt x="183459" y="4402734"/>
                  </a:lnTo>
                  <a:lnTo>
                    <a:pt x="155802" y="4367986"/>
                  </a:lnTo>
                  <a:lnTo>
                    <a:pt x="130122" y="4331670"/>
                  </a:lnTo>
                  <a:lnTo>
                    <a:pt x="106501" y="4293866"/>
                  </a:lnTo>
                  <a:lnTo>
                    <a:pt x="85019" y="4254656"/>
                  </a:lnTo>
                  <a:lnTo>
                    <a:pt x="65759" y="4214123"/>
                  </a:lnTo>
                  <a:lnTo>
                    <a:pt x="48802" y="4172347"/>
                  </a:lnTo>
                  <a:lnTo>
                    <a:pt x="34230" y="4129410"/>
                  </a:lnTo>
                  <a:lnTo>
                    <a:pt x="22125" y="4085394"/>
                  </a:lnTo>
                  <a:lnTo>
                    <a:pt x="12567" y="4040380"/>
                  </a:lnTo>
                  <a:lnTo>
                    <a:pt x="5640" y="3994451"/>
                  </a:lnTo>
                  <a:lnTo>
                    <a:pt x="1423" y="3947687"/>
                  </a:lnTo>
                  <a:lnTo>
                    <a:pt x="0" y="3900170"/>
                  </a:lnTo>
                  <a:lnTo>
                    <a:pt x="0" y="780034"/>
                  </a:lnTo>
                  <a:close/>
                </a:path>
              </a:pathLst>
            </a:custGeom>
            <a:grpFill/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99843" y="1600200"/>
            <a:ext cx="6111240" cy="441642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545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lang="uk-UA" sz="2400" spc="-5" dirty="0">
                <a:solidFill>
                  <a:srgbClr val="002060"/>
                </a:solidFill>
                <a:cs typeface="Calibri"/>
              </a:rPr>
              <a:t>освітній процес</a:t>
            </a:r>
            <a:endParaRPr sz="2400" dirty="0">
              <a:solidFill>
                <a:srgbClr val="002060"/>
              </a:solidFill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445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5" dirty="0">
                <a:solidFill>
                  <a:srgbClr val="002060"/>
                </a:solidFill>
                <a:cs typeface="Calibri"/>
              </a:rPr>
              <a:t>інформатизація</a:t>
            </a:r>
            <a:endParaRPr sz="2400" dirty="0">
              <a:solidFill>
                <a:srgbClr val="002060"/>
              </a:solidFill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440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5" dirty="0">
                <a:solidFill>
                  <a:srgbClr val="002060"/>
                </a:solidFill>
                <a:cs typeface="Calibri"/>
              </a:rPr>
              <a:t>формування</a:t>
            </a:r>
            <a:r>
              <a:rPr sz="2400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cs typeface="Calibri"/>
              </a:rPr>
              <a:t>суспільних</a:t>
            </a:r>
            <a:r>
              <a:rPr sz="2400" spc="-5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cs typeface="Calibri"/>
              </a:rPr>
              <a:t>цінностей</a:t>
            </a:r>
            <a:endParaRPr sz="2400" dirty="0">
              <a:solidFill>
                <a:srgbClr val="002060"/>
              </a:solidFill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440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10" dirty="0">
                <a:solidFill>
                  <a:srgbClr val="002060"/>
                </a:solidFill>
                <a:cs typeface="Calibri"/>
              </a:rPr>
              <a:t>розвиток</a:t>
            </a:r>
            <a:r>
              <a:rPr sz="2400" spc="-4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20" dirty="0">
                <a:solidFill>
                  <a:srgbClr val="002060"/>
                </a:solidFill>
                <a:cs typeface="Calibri"/>
              </a:rPr>
              <a:t>людського</a:t>
            </a:r>
            <a:r>
              <a:rPr sz="2400" spc="-15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cs typeface="Calibri"/>
              </a:rPr>
              <a:t>потенціалу</a:t>
            </a:r>
            <a:endParaRPr sz="2400" dirty="0">
              <a:solidFill>
                <a:srgbClr val="002060"/>
              </a:solidFill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440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5" dirty="0">
                <a:solidFill>
                  <a:srgbClr val="002060"/>
                </a:solidFill>
                <a:cs typeface="Calibri"/>
              </a:rPr>
              <a:t>управління</a:t>
            </a:r>
            <a:r>
              <a:rPr sz="2400" spc="-3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20" dirty="0">
                <a:solidFill>
                  <a:srgbClr val="002060"/>
                </a:solidFill>
                <a:cs typeface="Calibri"/>
              </a:rPr>
              <a:t>коледжем</a:t>
            </a:r>
            <a:endParaRPr sz="2400" dirty="0">
              <a:solidFill>
                <a:srgbClr val="002060"/>
              </a:solidFill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440"/>
              </a:spcBef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15" dirty="0">
                <a:solidFill>
                  <a:srgbClr val="002060"/>
                </a:solidFill>
                <a:cs typeface="Calibri"/>
              </a:rPr>
              <a:t>міжнародна</a:t>
            </a:r>
            <a:r>
              <a:rPr sz="2400" spc="-25" dirty="0">
                <a:solidFill>
                  <a:srgbClr val="002060"/>
                </a:solidFill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cs typeface="Calibri"/>
              </a:rPr>
              <a:t>співпраця</a:t>
            </a:r>
          </a:p>
          <a:p>
            <a:pPr marL="354965" marR="5080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2400" spc="-10" dirty="0">
                <a:solidFill>
                  <a:srgbClr val="002060"/>
                </a:solidFill>
                <a:cs typeface="Calibri"/>
              </a:rPr>
              <a:t>реконструкція</a:t>
            </a:r>
            <a:r>
              <a:rPr sz="2400" spc="-2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cs typeface="Calibri"/>
              </a:rPr>
              <a:t>й</a:t>
            </a:r>
            <a:r>
              <a:rPr sz="2400" spc="-5" dirty="0">
                <a:solidFill>
                  <a:srgbClr val="002060"/>
                </a:solidFill>
                <a:cs typeface="Calibri"/>
              </a:rPr>
              <a:t> утримання</a:t>
            </a:r>
            <a:r>
              <a:rPr sz="2400" spc="1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cs typeface="Calibri"/>
              </a:rPr>
              <a:t>основних </a:t>
            </a:r>
            <a:r>
              <a:rPr sz="2400" spc="-530" dirty="0">
                <a:solidFill>
                  <a:srgbClr val="002060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cs typeface="Calibri"/>
              </a:rPr>
              <a:t>фондів</a:t>
            </a:r>
            <a:endParaRPr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91EFDE-3D85-43E6-83BC-4C2D5D8E4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3" y="159032"/>
            <a:ext cx="2036392" cy="15320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8401" y="381230"/>
            <a:ext cx="650531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4315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ВРАХУВАННЯ</a:t>
            </a:r>
            <a:r>
              <a:rPr sz="2200" b="1" spc="1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ПОТРЕБ</a:t>
            </a:r>
            <a:r>
              <a:rPr sz="2200" b="1" spc="10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РИНКУ</a:t>
            </a:r>
            <a:r>
              <a:rPr sz="2200" b="1" spc="114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ПРАЦІ </a:t>
            </a:r>
            <a:r>
              <a:rPr sz="2200" b="1" spc="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sz="2200" b="1" spc="-3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ОРГАНІЗАЦІЇ</a:t>
            </a:r>
            <a:r>
              <a:rPr sz="2200" b="1" spc="-7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ОСВІТНЬО</a:t>
            </a:r>
            <a:r>
              <a:rPr lang="uk-UA"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ГО</a:t>
            </a:r>
            <a:r>
              <a:rPr sz="2200" b="1" spc="-5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sz="22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ПРОЦЕСУ</a:t>
            </a:r>
            <a:endParaRPr sz="2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0362" y="5392591"/>
            <a:ext cx="2403358" cy="112949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5" name="object 5"/>
          <p:cNvSpPr/>
          <p:nvPr/>
        </p:nvSpPr>
        <p:spPr>
          <a:xfrm>
            <a:off x="1837944" y="1496928"/>
            <a:ext cx="4282440" cy="443865"/>
          </a:xfrm>
          <a:custGeom>
            <a:avLst/>
            <a:gdLst/>
            <a:ahLst/>
            <a:cxnLst/>
            <a:rect l="l" t="t" r="r" b="b"/>
            <a:pathLst>
              <a:path w="4282440" h="443864">
                <a:moveTo>
                  <a:pt x="4208526" y="0"/>
                </a:moveTo>
                <a:lnTo>
                  <a:pt x="73914" y="0"/>
                </a:lnTo>
                <a:lnTo>
                  <a:pt x="45166" y="5816"/>
                </a:lnTo>
                <a:lnTo>
                  <a:pt x="21669" y="21669"/>
                </a:lnTo>
                <a:lnTo>
                  <a:pt x="5816" y="45166"/>
                </a:lnTo>
                <a:lnTo>
                  <a:pt x="0" y="73913"/>
                </a:lnTo>
                <a:lnTo>
                  <a:pt x="0" y="369570"/>
                </a:lnTo>
                <a:lnTo>
                  <a:pt x="5816" y="398317"/>
                </a:lnTo>
                <a:lnTo>
                  <a:pt x="21669" y="421814"/>
                </a:lnTo>
                <a:lnTo>
                  <a:pt x="45166" y="437667"/>
                </a:lnTo>
                <a:lnTo>
                  <a:pt x="73914" y="443484"/>
                </a:lnTo>
                <a:lnTo>
                  <a:pt x="4208526" y="443484"/>
                </a:lnTo>
                <a:lnTo>
                  <a:pt x="4237273" y="437667"/>
                </a:lnTo>
                <a:lnTo>
                  <a:pt x="4260770" y="421814"/>
                </a:lnTo>
                <a:lnTo>
                  <a:pt x="4276623" y="398317"/>
                </a:lnTo>
                <a:lnTo>
                  <a:pt x="4282440" y="369570"/>
                </a:lnTo>
                <a:lnTo>
                  <a:pt x="4282440" y="73913"/>
                </a:lnTo>
                <a:lnTo>
                  <a:pt x="4276623" y="45166"/>
                </a:lnTo>
                <a:lnTo>
                  <a:pt x="4260770" y="21669"/>
                </a:lnTo>
                <a:lnTo>
                  <a:pt x="4237273" y="5816"/>
                </a:lnTo>
                <a:lnTo>
                  <a:pt x="4208526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1735" y="1564005"/>
            <a:ext cx="35350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Моніторинг</a:t>
            </a:r>
            <a:r>
              <a:rPr sz="20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потреб</a:t>
            </a:r>
            <a:r>
              <a:rPr sz="20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ринку</a:t>
            </a:r>
            <a:r>
              <a:rPr sz="20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праці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9789" y="2734869"/>
            <a:ext cx="5676900" cy="441959"/>
          </a:xfrm>
          <a:custGeom>
            <a:avLst/>
            <a:gdLst/>
            <a:ahLst/>
            <a:cxnLst/>
            <a:rect l="l" t="t" r="r" b="b"/>
            <a:pathLst>
              <a:path w="5676900" h="441960">
                <a:moveTo>
                  <a:pt x="5603239" y="0"/>
                </a:moveTo>
                <a:lnTo>
                  <a:pt x="73660" y="0"/>
                </a:lnTo>
                <a:lnTo>
                  <a:pt x="45005" y="5794"/>
                </a:lnTo>
                <a:lnTo>
                  <a:pt x="21590" y="21589"/>
                </a:lnTo>
                <a:lnTo>
                  <a:pt x="5794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94" y="396954"/>
                </a:lnTo>
                <a:lnTo>
                  <a:pt x="21590" y="420370"/>
                </a:lnTo>
                <a:lnTo>
                  <a:pt x="45005" y="436165"/>
                </a:lnTo>
                <a:lnTo>
                  <a:pt x="73660" y="441960"/>
                </a:lnTo>
                <a:lnTo>
                  <a:pt x="5603239" y="441960"/>
                </a:lnTo>
                <a:lnTo>
                  <a:pt x="5631894" y="436165"/>
                </a:lnTo>
                <a:lnTo>
                  <a:pt x="5655310" y="420370"/>
                </a:lnTo>
                <a:lnTo>
                  <a:pt x="5671105" y="396954"/>
                </a:lnTo>
                <a:lnTo>
                  <a:pt x="5676900" y="368300"/>
                </a:lnTo>
                <a:lnTo>
                  <a:pt x="5676900" y="73660"/>
                </a:lnTo>
                <a:lnTo>
                  <a:pt x="5671105" y="45005"/>
                </a:lnTo>
                <a:lnTo>
                  <a:pt x="5655309" y="21590"/>
                </a:lnTo>
                <a:lnTo>
                  <a:pt x="5631894" y="5794"/>
                </a:lnTo>
                <a:lnTo>
                  <a:pt x="5603239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13989" y="2755214"/>
            <a:ext cx="52895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Створення</a:t>
            </a:r>
            <a:r>
              <a:rPr sz="20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r>
              <a:rPr sz="20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підтримка</a:t>
            </a:r>
            <a:r>
              <a:rPr sz="20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бази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даних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випускників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173" y="3970904"/>
            <a:ext cx="7703820" cy="1123315"/>
          </a:xfrm>
          <a:custGeom>
            <a:avLst/>
            <a:gdLst/>
            <a:ahLst/>
            <a:cxnLst/>
            <a:rect l="l" t="t" r="r" b="b"/>
            <a:pathLst>
              <a:path w="7703820" h="1123314">
                <a:moveTo>
                  <a:pt x="7516621" y="0"/>
                </a:moveTo>
                <a:lnTo>
                  <a:pt x="187197" y="0"/>
                </a:lnTo>
                <a:lnTo>
                  <a:pt x="137436" y="6687"/>
                </a:lnTo>
                <a:lnTo>
                  <a:pt x="92719" y="25559"/>
                </a:lnTo>
                <a:lnTo>
                  <a:pt x="54832" y="54832"/>
                </a:lnTo>
                <a:lnTo>
                  <a:pt x="25559" y="92719"/>
                </a:lnTo>
                <a:lnTo>
                  <a:pt x="6687" y="137436"/>
                </a:lnTo>
                <a:lnTo>
                  <a:pt x="0" y="187198"/>
                </a:lnTo>
                <a:lnTo>
                  <a:pt x="0" y="935989"/>
                </a:lnTo>
                <a:lnTo>
                  <a:pt x="6687" y="985751"/>
                </a:lnTo>
                <a:lnTo>
                  <a:pt x="25559" y="1030468"/>
                </a:lnTo>
                <a:lnTo>
                  <a:pt x="54832" y="1068355"/>
                </a:lnTo>
                <a:lnTo>
                  <a:pt x="92719" y="1097628"/>
                </a:lnTo>
                <a:lnTo>
                  <a:pt x="137436" y="1116500"/>
                </a:lnTo>
                <a:lnTo>
                  <a:pt x="187197" y="1123188"/>
                </a:lnTo>
                <a:lnTo>
                  <a:pt x="7516621" y="1123188"/>
                </a:lnTo>
                <a:lnTo>
                  <a:pt x="7566383" y="1116500"/>
                </a:lnTo>
                <a:lnTo>
                  <a:pt x="7611100" y="1097628"/>
                </a:lnTo>
                <a:lnTo>
                  <a:pt x="7648987" y="1068355"/>
                </a:lnTo>
                <a:lnTo>
                  <a:pt x="7678260" y="1030468"/>
                </a:lnTo>
                <a:lnTo>
                  <a:pt x="7697132" y="985751"/>
                </a:lnTo>
                <a:lnTo>
                  <a:pt x="7703819" y="935989"/>
                </a:lnTo>
                <a:lnTo>
                  <a:pt x="7703819" y="187198"/>
                </a:lnTo>
                <a:lnTo>
                  <a:pt x="7697132" y="137436"/>
                </a:lnTo>
                <a:lnTo>
                  <a:pt x="7678260" y="92719"/>
                </a:lnTo>
                <a:lnTo>
                  <a:pt x="7648987" y="54832"/>
                </a:lnTo>
                <a:lnTo>
                  <a:pt x="7611100" y="25559"/>
                </a:lnTo>
                <a:lnTo>
                  <a:pt x="7566383" y="6687"/>
                </a:lnTo>
                <a:lnTo>
                  <a:pt x="751662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9728" y="4111878"/>
            <a:ext cx="691959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Розвиток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зв’язків зі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стейкхолдерами,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які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є </a:t>
            </a:r>
            <a:r>
              <a:rPr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потенційними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uk-UA" sz="2000" b="1" spc="-5" dirty="0">
                <a:solidFill>
                  <a:srgbClr val="002060"/>
                </a:solidFill>
                <a:latin typeface="Calibri"/>
                <a:cs typeface="Calibri"/>
              </a:rPr>
              <a:t>роботодавцями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, використання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їхніх ресурсів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для забезпечення </a:t>
            </a:r>
            <a:r>
              <a:rPr sz="2000" b="1" spc="-4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освітнього</a:t>
            </a:r>
            <a:r>
              <a:rPr sz="20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процесу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36468" y="1134627"/>
            <a:ext cx="605790" cy="803910"/>
            <a:chOff x="6112446" y="1031430"/>
            <a:chExt cx="605790" cy="803910"/>
          </a:xfrm>
          <a:solidFill>
            <a:srgbClr val="C00000"/>
          </a:solidFill>
        </p:grpSpPr>
        <p:sp>
          <p:nvSpPr>
            <p:cNvPr id="12" name="object 12"/>
            <p:cNvSpPr/>
            <p:nvPr/>
          </p:nvSpPr>
          <p:spPr>
            <a:xfrm>
              <a:off x="6120384" y="1401063"/>
              <a:ext cx="589915" cy="426720"/>
            </a:xfrm>
            <a:custGeom>
              <a:avLst/>
              <a:gdLst/>
              <a:ahLst/>
              <a:cxnLst/>
              <a:rect l="l" t="t" r="r" b="b"/>
              <a:pathLst>
                <a:path w="589915" h="426719">
                  <a:moveTo>
                    <a:pt x="570102" y="0"/>
                  </a:moveTo>
                  <a:lnTo>
                    <a:pt x="525000" y="57455"/>
                  </a:lnTo>
                  <a:lnTo>
                    <a:pt x="493755" y="83739"/>
                  </a:lnTo>
                  <a:lnTo>
                    <a:pt x="457209" y="108151"/>
                  </a:lnTo>
                  <a:lnTo>
                    <a:pt x="415734" y="130508"/>
                  </a:lnTo>
                  <a:lnTo>
                    <a:pt x="369703" y="150629"/>
                  </a:lnTo>
                  <a:lnTo>
                    <a:pt x="319486" y="168331"/>
                  </a:lnTo>
                  <a:lnTo>
                    <a:pt x="265457" y="183432"/>
                  </a:lnTo>
                  <a:lnTo>
                    <a:pt x="207986" y="195751"/>
                  </a:lnTo>
                  <a:lnTo>
                    <a:pt x="147446" y="205105"/>
                  </a:lnTo>
                  <a:lnTo>
                    <a:pt x="147446" y="131318"/>
                  </a:lnTo>
                  <a:lnTo>
                    <a:pt x="0" y="287909"/>
                  </a:lnTo>
                  <a:lnTo>
                    <a:pt x="147446" y="426212"/>
                  </a:lnTo>
                  <a:lnTo>
                    <a:pt x="147446" y="352551"/>
                  </a:lnTo>
                  <a:lnTo>
                    <a:pt x="212231" y="342368"/>
                  </a:lnTo>
                  <a:lnTo>
                    <a:pt x="269814" y="329792"/>
                  </a:lnTo>
                  <a:lnTo>
                    <a:pt x="323495" y="314529"/>
                  </a:lnTo>
                  <a:lnTo>
                    <a:pt x="373017" y="296794"/>
                  </a:lnTo>
                  <a:lnTo>
                    <a:pt x="418126" y="276803"/>
                  </a:lnTo>
                  <a:lnTo>
                    <a:pt x="458564" y="254770"/>
                  </a:lnTo>
                  <a:lnTo>
                    <a:pt x="494076" y="230909"/>
                  </a:lnTo>
                  <a:lnTo>
                    <a:pt x="524406" y="205435"/>
                  </a:lnTo>
                  <a:lnTo>
                    <a:pt x="568494" y="150509"/>
                  </a:lnTo>
                  <a:lnTo>
                    <a:pt x="588781" y="91708"/>
                  </a:lnTo>
                  <a:lnTo>
                    <a:pt x="589358" y="61391"/>
                  </a:lnTo>
                  <a:lnTo>
                    <a:pt x="583218" y="30750"/>
                  </a:lnTo>
                  <a:lnTo>
                    <a:pt x="57010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20384" y="1039367"/>
              <a:ext cx="589915" cy="435609"/>
            </a:xfrm>
            <a:custGeom>
              <a:avLst/>
              <a:gdLst/>
              <a:ahLst/>
              <a:cxnLst/>
              <a:rect l="l" t="t" r="r" b="b"/>
              <a:pathLst>
                <a:path w="589915" h="435609">
                  <a:moveTo>
                    <a:pt x="0" y="0"/>
                  </a:moveTo>
                  <a:lnTo>
                    <a:pt x="0" y="147447"/>
                  </a:lnTo>
                  <a:lnTo>
                    <a:pt x="64268" y="149136"/>
                  </a:lnTo>
                  <a:lnTo>
                    <a:pt x="126530" y="154087"/>
                  </a:lnTo>
                  <a:lnTo>
                    <a:pt x="186427" y="162125"/>
                  </a:lnTo>
                  <a:lnTo>
                    <a:pt x="243600" y="173073"/>
                  </a:lnTo>
                  <a:lnTo>
                    <a:pt x="297688" y="186755"/>
                  </a:lnTo>
                  <a:lnTo>
                    <a:pt x="348331" y="202997"/>
                  </a:lnTo>
                  <a:lnTo>
                    <a:pt x="395171" y="221623"/>
                  </a:lnTo>
                  <a:lnTo>
                    <a:pt x="437847" y="242456"/>
                  </a:lnTo>
                  <a:lnTo>
                    <a:pt x="476000" y="265322"/>
                  </a:lnTo>
                  <a:lnTo>
                    <a:pt x="509270" y="290044"/>
                  </a:lnTo>
                  <a:lnTo>
                    <a:pt x="537297" y="316447"/>
                  </a:lnTo>
                  <a:lnTo>
                    <a:pt x="576185" y="373593"/>
                  </a:lnTo>
                  <a:lnTo>
                    <a:pt x="589788" y="435356"/>
                  </a:lnTo>
                  <a:lnTo>
                    <a:pt x="589788" y="287909"/>
                  </a:lnTo>
                  <a:lnTo>
                    <a:pt x="576185" y="226146"/>
                  </a:lnTo>
                  <a:lnTo>
                    <a:pt x="537297" y="169000"/>
                  </a:lnTo>
                  <a:lnTo>
                    <a:pt x="509269" y="142597"/>
                  </a:lnTo>
                  <a:lnTo>
                    <a:pt x="476000" y="117875"/>
                  </a:lnTo>
                  <a:lnTo>
                    <a:pt x="437847" y="95009"/>
                  </a:lnTo>
                  <a:lnTo>
                    <a:pt x="395171" y="74176"/>
                  </a:lnTo>
                  <a:lnTo>
                    <a:pt x="348331" y="55550"/>
                  </a:lnTo>
                  <a:lnTo>
                    <a:pt x="297687" y="39308"/>
                  </a:lnTo>
                  <a:lnTo>
                    <a:pt x="243600" y="25626"/>
                  </a:lnTo>
                  <a:lnTo>
                    <a:pt x="186427" y="14678"/>
                  </a:lnTo>
                  <a:lnTo>
                    <a:pt x="126530" y="6640"/>
                  </a:lnTo>
                  <a:lnTo>
                    <a:pt x="64268" y="168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20384" y="1039367"/>
              <a:ext cx="589915" cy="788035"/>
            </a:xfrm>
            <a:custGeom>
              <a:avLst/>
              <a:gdLst/>
              <a:ahLst/>
              <a:cxnLst/>
              <a:rect l="l" t="t" r="r" b="b"/>
              <a:pathLst>
                <a:path w="589915" h="788035">
                  <a:moveTo>
                    <a:pt x="589788" y="435356"/>
                  </a:moveTo>
                  <a:lnTo>
                    <a:pt x="576185" y="373593"/>
                  </a:lnTo>
                  <a:lnTo>
                    <a:pt x="537297" y="316447"/>
                  </a:lnTo>
                  <a:lnTo>
                    <a:pt x="509270" y="290044"/>
                  </a:lnTo>
                  <a:lnTo>
                    <a:pt x="476000" y="265322"/>
                  </a:lnTo>
                  <a:lnTo>
                    <a:pt x="437847" y="242456"/>
                  </a:lnTo>
                  <a:lnTo>
                    <a:pt x="395171" y="221623"/>
                  </a:lnTo>
                  <a:lnTo>
                    <a:pt x="348331" y="202997"/>
                  </a:lnTo>
                  <a:lnTo>
                    <a:pt x="297688" y="186755"/>
                  </a:lnTo>
                  <a:lnTo>
                    <a:pt x="243600" y="173073"/>
                  </a:lnTo>
                  <a:lnTo>
                    <a:pt x="186427" y="162125"/>
                  </a:lnTo>
                  <a:lnTo>
                    <a:pt x="126530" y="154087"/>
                  </a:lnTo>
                  <a:lnTo>
                    <a:pt x="64268" y="149136"/>
                  </a:lnTo>
                  <a:lnTo>
                    <a:pt x="0" y="147447"/>
                  </a:lnTo>
                  <a:lnTo>
                    <a:pt x="0" y="0"/>
                  </a:lnTo>
                  <a:lnTo>
                    <a:pt x="64268" y="1689"/>
                  </a:lnTo>
                  <a:lnTo>
                    <a:pt x="126530" y="6640"/>
                  </a:lnTo>
                  <a:lnTo>
                    <a:pt x="186427" y="14678"/>
                  </a:lnTo>
                  <a:lnTo>
                    <a:pt x="243600" y="25626"/>
                  </a:lnTo>
                  <a:lnTo>
                    <a:pt x="297687" y="39308"/>
                  </a:lnTo>
                  <a:lnTo>
                    <a:pt x="348331" y="55550"/>
                  </a:lnTo>
                  <a:lnTo>
                    <a:pt x="395171" y="74176"/>
                  </a:lnTo>
                  <a:lnTo>
                    <a:pt x="437847" y="95009"/>
                  </a:lnTo>
                  <a:lnTo>
                    <a:pt x="476000" y="117875"/>
                  </a:lnTo>
                  <a:lnTo>
                    <a:pt x="509269" y="142597"/>
                  </a:lnTo>
                  <a:lnTo>
                    <a:pt x="537297" y="169000"/>
                  </a:lnTo>
                  <a:lnTo>
                    <a:pt x="576185" y="226146"/>
                  </a:lnTo>
                  <a:lnTo>
                    <a:pt x="589788" y="287909"/>
                  </a:lnTo>
                  <a:lnTo>
                    <a:pt x="589788" y="435356"/>
                  </a:lnTo>
                  <a:lnTo>
                    <a:pt x="575101" y="499326"/>
                  </a:lnTo>
                  <a:lnTo>
                    <a:pt x="532962" y="558715"/>
                  </a:lnTo>
                  <a:lnTo>
                    <a:pt x="502497" y="586125"/>
                  </a:lnTo>
                  <a:lnTo>
                    <a:pt x="466248" y="611711"/>
                  </a:lnTo>
                  <a:lnTo>
                    <a:pt x="424575" y="635246"/>
                  </a:lnTo>
                  <a:lnTo>
                    <a:pt x="377839" y="656505"/>
                  </a:lnTo>
                  <a:lnTo>
                    <a:pt x="326397" y="675260"/>
                  </a:lnTo>
                  <a:lnTo>
                    <a:pt x="270612" y="691287"/>
                  </a:lnTo>
                  <a:lnTo>
                    <a:pt x="210842" y="704358"/>
                  </a:lnTo>
                  <a:lnTo>
                    <a:pt x="147446" y="714248"/>
                  </a:lnTo>
                  <a:lnTo>
                    <a:pt x="147446" y="787908"/>
                  </a:lnTo>
                  <a:lnTo>
                    <a:pt x="0" y="649605"/>
                  </a:lnTo>
                  <a:lnTo>
                    <a:pt x="147446" y="493014"/>
                  </a:lnTo>
                  <a:lnTo>
                    <a:pt x="147446" y="566801"/>
                  </a:lnTo>
                  <a:lnTo>
                    <a:pt x="207986" y="557447"/>
                  </a:lnTo>
                  <a:lnTo>
                    <a:pt x="265457" y="545128"/>
                  </a:lnTo>
                  <a:lnTo>
                    <a:pt x="319486" y="530027"/>
                  </a:lnTo>
                  <a:lnTo>
                    <a:pt x="369703" y="512325"/>
                  </a:lnTo>
                  <a:lnTo>
                    <a:pt x="415734" y="492204"/>
                  </a:lnTo>
                  <a:lnTo>
                    <a:pt x="457209" y="469847"/>
                  </a:lnTo>
                  <a:lnTo>
                    <a:pt x="493755" y="445435"/>
                  </a:lnTo>
                  <a:lnTo>
                    <a:pt x="525000" y="419151"/>
                  </a:lnTo>
                  <a:lnTo>
                    <a:pt x="550573" y="391177"/>
                  </a:lnTo>
                  <a:lnTo>
                    <a:pt x="570102" y="361696"/>
                  </a:lnTo>
                </a:path>
              </a:pathLst>
            </a:custGeom>
            <a:grpFill/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059421" y="3146549"/>
            <a:ext cx="581660" cy="965329"/>
            <a:chOff x="8189658" y="3151314"/>
            <a:chExt cx="581660" cy="757555"/>
          </a:xfrm>
          <a:solidFill>
            <a:srgbClr val="C00000"/>
          </a:solidFill>
        </p:grpSpPr>
        <p:sp>
          <p:nvSpPr>
            <p:cNvPr id="16" name="object 16"/>
            <p:cNvSpPr/>
            <p:nvPr/>
          </p:nvSpPr>
          <p:spPr>
            <a:xfrm>
              <a:off x="8197595" y="3498849"/>
              <a:ext cx="565785" cy="401955"/>
            </a:xfrm>
            <a:custGeom>
              <a:avLst/>
              <a:gdLst/>
              <a:ahLst/>
              <a:cxnLst/>
              <a:rect l="l" t="t" r="r" b="b"/>
              <a:pathLst>
                <a:path w="565784" h="401954">
                  <a:moveTo>
                    <a:pt x="545464" y="0"/>
                  </a:moveTo>
                  <a:lnTo>
                    <a:pt x="495607" y="58691"/>
                  </a:lnTo>
                  <a:lnTo>
                    <a:pt x="460676" y="85169"/>
                  </a:lnTo>
                  <a:lnTo>
                    <a:pt x="419717" y="109434"/>
                  </a:lnTo>
                  <a:lnTo>
                    <a:pt x="373213" y="131258"/>
                  </a:lnTo>
                  <a:lnTo>
                    <a:pt x="321643" y="150415"/>
                  </a:lnTo>
                  <a:lnTo>
                    <a:pt x="265489" y="166677"/>
                  </a:lnTo>
                  <a:lnTo>
                    <a:pt x="205231" y="179818"/>
                  </a:lnTo>
                  <a:lnTo>
                    <a:pt x="141350" y="189611"/>
                  </a:lnTo>
                  <a:lnTo>
                    <a:pt x="141350" y="118999"/>
                  </a:lnTo>
                  <a:lnTo>
                    <a:pt x="0" y="268858"/>
                  </a:lnTo>
                  <a:lnTo>
                    <a:pt x="141350" y="401700"/>
                  </a:lnTo>
                  <a:lnTo>
                    <a:pt x="141350" y="330962"/>
                  </a:lnTo>
                  <a:lnTo>
                    <a:pt x="211203" y="320093"/>
                  </a:lnTo>
                  <a:lnTo>
                    <a:pt x="269738" y="307030"/>
                  </a:lnTo>
                  <a:lnTo>
                    <a:pt x="323898" y="291131"/>
                  </a:lnTo>
                  <a:lnTo>
                    <a:pt x="373383" y="272644"/>
                  </a:lnTo>
                  <a:lnTo>
                    <a:pt x="417895" y="251817"/>
                  </a:lnTo>
                  <a:lnTo>
                    <a:pt x="457136" y="228899"/>
                  </a:lnTo>
                  <a:lnTo>
                    <a:pt x="490807" y="204136"/>
                  </a:lnTo>
                  <a:lnTo>
                    <a:pt x="518609" y="177778"/>
                  </a:lnTo>
                  <a:lnTo>
                    <a:pt x="555413" y="121265"/>
                  </a:lnTo>
                  <a:lnTo>
                    <a:pt x="565161" y="61344"/>
                  </a:lnTo>
                  <a:lnTo>
                    <a:pt x="559143" y="30726"/>
                  </a:lnTo>
                  <a:lnTo>
                    <a:pt x="54546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97595" y="3159251"/>
              <a:ext cx="565785" cy="410209"/>
            </a:xfrm>
            <a:custGeom>
              <a:avLst/>
              <a:gdLst/>
              <a:ahLst/>
              <a:cxnLst/>
              <a:rect l="l" t="t" r="r" b="b"/>
              <a:pathLst>
                <a:path w="565784" h="410210">
                  <a:moveTo>
                    <a:pt x="0" y="0"/>
                  </a:moveTo>
                  <a:lnTo>
                    <a:pt x="0" y="141350"/>
                  </a:lnTo>
                  <a:lnTo>
                    <a:pt x="61612" y="142928"/>
                  </a:lnTo>
                  <a:lnTo>
                    <a:pt x="121301" y="147553"/>
                  </a:lnTo>
                  <a:lnTo>
                    <a:pt x="178722" y="155059"/>
                  </a:lnTo>
                  <a:lnTo>
                    <a:pt x="233531" y="165284"/>
                  </a:lnTo>
                  <a:lnTo>
                    <a:pt x="285383" y="178063"/>
                  </a:lnTo>
                  <a:lnTo>
                    <a:pt x="333932" y="193232"/>
                  </a:lnTo>
                  <a:lnTo>
                    <a:pt x="378835" y="210626"/>
                  </a:lnTo>
                  <a:lnTo>
                    <a:pt x="419747" y="230082"/>
                  </a:lnTo>
                  <a:lnTo>
                    <a:pt x="456322" y="251435"/>
                  </a:lnTo>
                  <a:lnTo>
                    <a:pt x="488216" y="274522"/>
                  </a:lnTo>
                  <a:lnTo>
                    <a:pt x="536582" y="325238"/>
                  </a:lnTo>
                  <a:lnTo>
                    <a:pt x="562086" y="380918"/>
                  </a:lnTo>
                  <a:lnTo>
                    <a:pt x="565403" y="410210"/>
                  </a:lnTo>
                  <a:lnTo>
                    <a:pt x="565403" y="268859"/>
                  </a:lnTo>
                  <a:lnTo>
                    <a:pt x="552364" y="211189"/>
                  </a:lnTo>
                  <a:lnTo>
                    <a:pt x="515084" y="157827"/>
                  </a:lnTo>
                  <a:lnTo>
                    <a:pt x="456322" y="110084"/>
                  </a:lnTo>
                  <a:lnTo>
                    <a:pt x="419747" y="88731"/>
                  </a:lnTo>
                  <a:lnTo>
                    <a:pt x="378835" y="69275"/>
                  </a:lnTo>
                  <a:lnTo>
                    <a:pt x="333932" y="51881"/>
                  </a:lnTo>
                  <a:lnTo>
                    <a:pt x="285383" y="36712"/>
                  </a:lnTo>
                  <a:lnTo>
                    <a:pt x="233531" y="23933"/>
                  </a:lnTo>
                  <a:lnTo>
                    <a:pt x="178722" y="13708"/>
                  </a:lnTo>
                  <a:lnTo>
                    <a:pt x="121301" y="6202"/>
                  </a:lnTo>
                  <a:lnTo>
                    <a:pt x="61612" y="157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97595" y="3159251"/>
              <a:ext cx="565785" cy="741680"/>
            </a:xfrm>
            <a:custGeom>
              <a:avLst/>
              <a:gdLst/>
              <a:ahLst/>
              <a:cxnLst/>
              <a:rect l="l" t="t" r="r" b="b"/>
              <a:pathLst>
                <a:path w="565784" h="741679">
                  <a:moveTo>
                    <a:pt x="565403" y="410210"/>
                  </a:moveTo>
                  <a:lnTo>
                    <a:pt x="552364" y="352540"/>
                  </a:lnTo>
                  <a:lnTo>
                    <a:pt x="515084" y="299178"/>
                  </a:lnTo>
                  <a:lnTo>
                    <a:pt x="456322" y="251435"/>
                  </a:lnTo>
                  <a:lnTo>
                    <a:pt x="419747" y="230082"/>
                  </a:lnTo>
                  <a:lnTo>
                    <a:pt x="378835" y="210626"/>
                  </a:lnTo>
                  <a:lnTo>
                    <a:pt x="333932" y="193232"/>
                  </a:lnTo>
                  <a:lnTo>
                    <a:pt x="285383" y="178063"/>
                  </a:lnTo>
                  <a:lnTo>
                    <a:pt x="233531" y="165284"/>
                  </a:lnTo>
                  <a:lnTo>
                    <a:pt x="178722" y="155059"/>
                  </a:lnTo>
                  <a:lnTo>
                    <a:pt x="121301" y="147553"/>
                  </a:lnTo>
                  <a:lnTo>
                    <a:pt x="61612" y="142928"/>
                  </a:lnTo>
                  <a:lnTo>
                    <a:pt x="0" y="141350"/>
                  </a:lnTo>
                  <a:lnTo>
                    <a:pt x="0" y="0"/>
                  </a:lnTo>
                  <a:lnTo>
                    <a:pt x="61612" y="1577"/>
                  </a:lnTo>
                  <a:lnTo>
                    <a:pt x="121301" y="6202"/>
                  </a:lnTo>
                  <a:lnTo>
                    <a:pt x="178722" y="13708"/>
                  </a:lnTo>
                  <a:lnTo>
                    <a:pt x="233531" y="23933"/>
                  </a:lnTo>
                  <a:lnTo>
                    <a:pt x="285383" y="36712"/>
                  </a:lnTo>
                  <a:lnTo>
                    <a:pt x="333932" y="51881"/>
                  </a:lnTo>
                  <a:lnTo>
                    <a:pt x="378835" y="69275"/>
                  </a:lnTo>
                  <a:lnTo>
                    <a:pt x="419747" y="88731"/>
                  </a:lnTo>
                  <a:lnTo>
                    <a:pt x="456322" y="110084"/>
                  </a:lnTo>
                  <a:lnTo>
                    <a:pt x="488216" y="133171"/>
                  </a:lnTo>
                  <a:lnTo>
                    <a:pt x="536582" y="183887"/>
                  </a:lnTo>
                  <a:lnTo>
                    <a:pt x="562086" y="239567"/>
                  </a:lnTo>
                  <a:lnTo>
                    <a:pt x="565403" y="268859"/>
                  </a:lnTo>
                  <a:lnTo>
                    <a:pt x="565403" y="410210"/>
                  </a:lnTo>
                  <a:lnTo>
                    <a:pt x="548706" y="475212"/>
                  </a:lnTo>
                  <a:lnTo>
                    <a:pt x="500995" y="534923"/>
                  </a:lnTo>
                  <a:lnTo>
                    <a:pt x="466625" y="562108"/>
                  </a:lnTo>
                  <a:lnTo>
                    <a:pt x="425842" y="587147"/>
                  </a:lnTo>
                  <a:lnTo>
                    <a:pt x="379092" y="609766"/>
                  </a:lnTo>
                  <a:lnTo>
                    <a:pt x="326821" y="629691"/>
                  </a:lnTo>
                  <a:lnTo>
                    <a:pt x="269476" y="646648"/>
                  </a:lnTo>
                  <a:lnTo>
                    <a:pt x="207504" y="660362"/>
                  </a:lnTo>
                  <a:lnTo>
                    <a:pt x="141350" y="670560"/>
                  </a:lnTo>
                  <a:lnTo>
                    <a:pt x="141350" y="741299"/>
                  </a:lnTo>
                  <a:lnTo>
                    <a:pt x="0" y="608457"/>
                  </a:lnTo>
                  <a:lnTo>
                    <a:pt x="141350" y="458597"/>
                  </a:lnTo>
                  <a:lnTo>
                    <a:pt x="141350" y="529209"/>
                  </a:lnTo>
                  <a:lnTo>
                    <a:pt x="205231" y="519416"/>
                  </a:lnTo>
                  <a:lnTo>
                    <a:pt x="265489" y="506275"/>
                  </a:lnTo>
                  <a:lnTo>
                    <a:pt x="321643" y="490013"/>
                  </a:lnTo>
                  <a:lnTo>
                    <a:pt x="373213" y="470856"/>
                  </a:lnTo>
                  <a:lnTo>
                    <a:pt x="419717" y="449032"/>
                  </a:lnTo>
                  <a:lnTo>
                    <a:pt x="460676" y="424767"/>
                  </a:lnTo>
                  <a:lnTo>
                    <a:pt x="495607" y="398289"/>
                  </a:lnTo>
                  <a:lnTo>
                    <a:pt x="524030" y="369823"/>
                  </a:lnTo>
                  <a:lnTo>
                    <a:pt x="545464" y="339598"/>
                  </a:lnTo>
                </a:path>
              </a:pathLst>
            </a:custGeom>
            <a:grpFill/>
            <a:ln w="15874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02919" y="2255202"/>
            <a:ext cx="1841500" cy="1843405"/>
            <a:chOff x="502919" y="2255202"/>
            <a:chExt cx="1841500" cy="1843405"/>
          </a:xfrm>
        </p:grpSpPr>
        <p:sp>
          <p:nvSpPr>
            <p:cNvPr id="20" name="object 20"/>
            <p:cNvSpPr/>
            <p:nvPr/>
          </p:nvSpPr>
          <p:spPr>
            <a:xfrm>
              <a:off x="1720595" y="2560700"/>
              <a:ext cx="615950" cy="519430"/>
            </a:xfrm>
            <a:custGeom>
              <a:avLst/>
              <a:gdLst/>
              <a:ahLst/>
              <a:cxnLst/>
              <a:rect l="l" t="t" r="r" b="b"/>
              <a:pathLst>
                <a:path w="615950" h="519430">
                  <a:moveTo>
                    <a:pt x="0" y="0"/>
                  </a:moveTo>
                  <a:lnTo>
                    <a:pt x="0" y="153924"/>
                  </a:lnTo>
                  <a:lnTo>
                    <a:pt x="3895" y="187436"/>
                  </a:lnTo>
                  <a:lnTo>
                    <a:pt x="33932" y="251384"/>
                  </a:lnTo>
                  <a:lnTo>
                    <a:pt x="59323" y="281352"/>
                  </a:lnTo>
                  <a:lnTo>
                    <a:pt x="91126" y="309670"/>
                  </a:lnTo>
                  <a:lnTo>
                    <a:pt x="128968" y="336105"/>
                  </a:lnTo>
                  <a:lnTo>
                    <a:pt x="172472" y="360424"/>
                  </a:lnTo>
                  <a:lnTo>
                    <a:pt x="221262" y="382392"/>
                  </a:lnTo>
                  <a:lnTo>
                    <a:pt x="274962" y="401776"/>
                  </a:lnTo>
                  <a:lnTo>
                    <a:pt x="333198" y="418342"/>
                  </a:lnTo>
                  <a:lnTo>
                    <a:pt x="395593" y="431857"/>
                  </a:lnTo>
                  <a:lnTo>
                    <a:pt x="461772" y="442087"/>
                  </a:lnTo>
                  <a:lnTo>
                    <a:pt x="461772" y="519049"/>
                  </a:lnTo>
                  <a:lnTo>
                    <a:pt x="615696" y="374523"/>
                  </a:lnTo>
                  <a:lnTo>
                    <a:pt x="461772" y="211200"/>
                  </a:lnTo>
                  <a:lnTo>
                    <a:pt x="461772" y="288163"/>
                  </a:lnTo>
                  <a:lnTo>
                    <a:pt x="395593" y="277933"/>
                  </a:lnTo>
                  <a:lnTo>
                    <a:pt x="333198" y="264418"/>
                  </a:lnTo>
                  <a:lnTo>
                    <a:pt x="274962" y="247852"/>
                  </a:lnTo>
                  <a:lnTo>
                    <a:pt x="221262" y="228468"/>
                  </a:lnTo>
                  <a:lnTo>
                    <a:pt x="172472" y="206500"/>
                  </a:lnTo>
                  <a:lnTo>
                    <a:pt x="128968" y="182181"/>
                  </a:lnTo>
                  <a:lnTo>
                    <a:pt x="91126" y="155746"/>
                  </a:lnTo>
                  <a:lnTo>
                    <a:pt x="59323" y="127428"/>
                  </a:lnTo>
                  <a:lnTo>
                    <a:pt x="33932" y="97460"/>
                  </a:lnTo>
                  <a:lnTo>
                    <a:pt x="3895" y="33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1089" y="2263139"/>
              <a:ext cx="615315" cy="374650"/>
            </a:xfrm>
            <a:custGeom>
              <a:avLst/>
              <a:gdLst/>
              <a:ahLst/>
              <a:cxnLst/>
              <a:rect l="l" t="t" r="r" b="b"/>
              <a:pathLst>
                <a:path w="615314" h="374650">
                  <a:moveTo>
                    <a:pt x="615202" y="0"/>
                  </a:moveTo>
                  <a:lnTo>
                    <a:pt x="574959" y="640"/>
                  </a:lnTo>
                  <a:lnTo>
                    <a:pt x="534906" y="2555"/>
                  </a:lnTo>
                  <a:lnTo>
                    <a:pt x="495187" y="5732"/>
                  </a:lnTo>
                  <a:lnTo>
                    <a:pt x="455944" y="10160"/>
                  </a:lnTo>
                  <a:lnTo>
                    <a:pt x="392082" y="20216"/>
                  </a:lnTo>
                  <a:lnTo>
                    <a:pt x="332042" y="33271"/>
                  </a:lnTo>
                  <a:lnTo>
                    <a:pt x="276091" y="49102"/>
                  </a:lnTo>
                  <a:lnTo>
                    <a:pt x="224494" y="67485"/>
                  </a:lnTo>
                  <a:lnTo>
                    <a:pt x="177518" y="88199"/>
                  </a:lnTo>
                  <a:lnTo>
                    <a:pt x="135429" y="111020"/>
                  </a:lnTo>
                  <a:lnTo>
                    <a:pt x="98493" y="135726"/>
                  </a:lnTo>
                  <a:lnTo>
                    <a:pt x="66976" y="162095"/>
                  </a:lnTo>
                  <a:lnTo>
                    <a:pt x="21265" y="218929"/>
                  </a:lnTo>
                  <a:lnTo>
                    <a:pt x="427" y="279741"/>
                  </a:lnTo>
                  <a:lnTo>
                    <a:pt x="0" y="311082"/>
                  </a:lnTo>
                  <a:lnTo>
                    <a:pt x="6589" y="342750"/>
                  </a:lnTo>
                  <a:lnTo>
                    <a:pt x="20461" y="374523"/>
                  </a:lnTo>
                  <a:lnTo>
                    <a:pt x="38497" y="347255"/>
                  </a:lnTo>
                  <a:lnTo>
                    <a:pt x="61490" y="321315"/>
                  </a:lnTo>
                  <a:lnTo>
                    <a:pt x="121152" y="273861"/>
                  </a:lnTo>
                  <a:lnTo>
                    <a:pt x="157222" y="252568"/>
                  </a:lnTo>
                  <a:lnTo>
                    <a:pt x="197053" y="233047"/>
                  </a:lnTo>
                  <a:lnTo>
                    <a:pt x="240346" y="215407"/>
                  </a:lnTo>
                  <a:lnTo>
                    <a:pt x="286801" y="199760"/>
                  </a:lnTo>
                  <a:lnTo>
                    <a:pt x="336120" y="186216"/>
                  </a:lnTo>
                  <a:lnTo>
                    <a:pt x="388004" y="174886"/>
                  </a:lnTo>
                  <a:lnTo>
                    <a:pt x="442153" y="165881"/>
                  </a:lnTo>
                  <a:lnTo>
                    <a:pt x="498268" y="159312"/>
                  </a:lnTo>
                  <a:lnTo>
                    <a:pt x="556051" y="155289"/>
                  </a:lnTo>
                  <a:lnTo>
                    <a:pt x="615202" y="153924"/>
                  </a:lnTo>
                  <a:lnTo>
                    <a:pt x="615202" y="0"/>
                  </a:lnTo>
                  <a:close/>
                </a:path>
              </a:pathLst>
            </a:custGeom>
            <a:solidFill>
              <a:srgbClr val="B769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20595" y="2263139"/>
              <a:ext cx="615950" cy="816610"/>
            </a:xfrm>
            <a:custGeom>
              <a:avLst/>
              <a:gdLst/>
              <a:ahLst/>
              <a:cxnLst/>
              <a:rect l="l" t="t" r="r" b="b"/>
              <a:pathLst>
                <a:path w="615950" h="816610">
                  <a:moveTo>
                    <a:pt x="0" y="297561"/>
                  </a:moveTo>
                  <a:lnTo>
                    <a:pt x="15331" y="363638"/>
                  </a:lnTo>
                  <a:lnTo>
                    <a:pt x="59323" y="424989"/>
                  </a:lnTo>
                  <a:lnTo>
                    <a:pt x="91126" y="453307"/>
                  </a:lnTo>
                  <a:lnTo>
                    <a:pt x="128968" y="479742"/>
                  </a:lnTo>
                  <a:lnTo>
                    <a:pt x="172472" y="504061"/>
                  </a:lnTo>
                  <a:lnTo>
                    <a:pt x="221262" y="526029"/>
                  </a:lnTo>
                  <a:lnTo>
                    <a:pt x="274962" y="545413"/>
                  </a:lnTo>
                  <a:lnTo>
                    <a:pt x="333198" y="561979"/>
                  </a:lnTo>
                  <a:lnTo>
                    <a:pt x="395593" y="575494"/>
                  </a:lnTo>
                  <a:lnTo>
                    <a:pt x="461772" y="585724"/>
                  </a:lnTo>
                  <a:lnTo>
                    <a:pt x="461772" y="508762"/>
                  </a:lnTo>
                  <a:lnTo>
                    <a:pt x="615696" y="672084"/>
                  </a:lnTo>
                  <a:lnTo>
                    <a:pt x="461772" y="816610"/>
                  </a:lnTo>
                  <a:lnTo>
                    <a:pt x="461772" y="739648"/>
                  </a:lnTo>
                  <a:lnTo>
                    <a:pt x="395593" y="729418"/>
                  </a:lnTo>
                  <a:lnTo>
                    <a:pt x="333198" y="715903"/>
                  </a:lnTo>
                  <a:lnTo>
                    <a:pt x="274962" y="699337"/>
                  </a:lnTo>
                  <a:lnTo>
                    <a:pt x="221262" y="679953"/>
                  </a:lnTo>
                  <a:lnTo>
                    <a:pt x="172472" y="657985"/>
                  </a:lnTo>
                  <a:lnTo>
                    <a:pt x="128968" y="633666"/>
                  </a:lnTo>
                  <a:lnTo>
                    <a:pt x="91126" y="607231"/>
                  </a:lnTo>
                  <a:lnTo>
                    <a:pt x="59323" y="578913"/>
                  </a:lnTo>
                  <a:lnTo>
                    <a:pt x="33932" y="548945"/>
                  </a:lnTo>
                  <a:lnTo>
                    <a:pt x="3895" y="484997"/>
                  </a:lnTo>
                  <a:lnTo>
                    <a:pt x="0" y="451485"/>
                  </a:lnTo>
                  <a:lnTo>
                    <a:pt x="0" y="297561"/>
                  </a:lnTo>
                  <a:lnTo>
                    <a:pt x="12511" y="237592"/>
                  </a:lnTo>
                  <a:lnTo>
                    <a:pt x="48392" y="181737"/>
                  </a:lnTo>
                  <a:lnTo>
                    <a:pt x="105167" y="131191"/>
                  </a:lnTo>
                  <a:lnTo>
                    <a:pt x="140614" y="108284"/>
                  </a:lnTo>
                  <a:lnTo>
                    <a:pt x="180355" y="87153"/>
                  </a:lnTo>
                  <a:lnTo>
                    <a:pt x="224081" y="67948"/>
                  </a:lnTo>
                  <a:lnTo>
                    <a:pt x="271481" y="50818"/>
                  </a:lnTo>
                  <a:lnTo>
                    <a:pt x="322245" y="35914"/>
                  </a:lnTo>
                  <a:lnTo>
                    <a:pt x="376064" y="23383"/>
                  </a:lnTo>
                  <a:lnTo>
                    <a:pt x="432629" y="13377"/>
                  </a:lnTo>
                  <a:lnTo>
                    <a:pt x="491629" y="6045"/>
                  </a:lnTo>
                  <a:lnTo>
                    <a:pt x="552754" y="1536"/>
                  </a:lnTo>
                  <a:lnTo>
                    <a:pt x="615696" y="0"/>
                  </a:lnTo>
                  <a:lnTo>
                    <a:pt x="615696" y="153924"/>
                  </a:lnTo>
                  <a:lnTo>
                    <a:pt x="556545" y="155289"/>
                  </a:lnTo>
                  <a:lnTo>
                    <a:pt x="498762" y="159312"/>
                  </a:lnTo>
                  <a:lnTo>
                    <a:pt x="442646" y="165881"/>
                  </a:lnTo>
                  <a:lnTo>
                    <a:pt x="388497" y="174886"/>
                  </a:lnTo>
                  <a:lnTo>
                    <a:pt x="336614" y="186216"/>
                  </a:lnTo>
                  <a:lnTo>
                    <a:pt x="287295" y="199760"/>
                  </a:lnTo>
                  <a:lnTo>
                    <a:pt x="240839" y="215407"/>
                  </a:lnTo>
                  <a:lnTo>
                    <a:pt x="197546" y="233047"/>
                  </a:lnTo>
                  <a:lnTo>
                    <a:pt x="157715" y="252568"/>
                  </a:lnTo>
                  <a:lnTo>
                    <a:pt x="121645" y="273861"/>
                  </a:lnTo>
                  <a:lnTo>
                    <a:pt x="89635" y="296813"/>
                  </a:lnTo>
                  <a:lnTo>
                    <a:pt x="38990" y="347255"/>
                  </a:lnTo>
                  <a:lnTo>
                    <a:pt x="20955" y="374523"/>
                  </a:lnTo>
                </a:path>
              </a:pathLst>
            </a:custGeom>
            <a:solidFill>
              <a:srgbClr val="C00000"/>
            </a:solidFill>
            <a:ln w="15875">
              <a:solidFill>
                <a:srgbClr val="A75F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19" y="2825495"/>
              <a:ext cx="1697736" cy="1272539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009B1A9-2E3E-4DB0-A8B6-3E2729000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15" y="101264"/>
            <a:ext cx="2036240" cy="15302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609600"/>
            <a:ext cx="5867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</a:t>
            </a:r>
            <a:r>
              <a:rPr sz="1800" b="1" spc="-2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контингенту</a:t>
            </a:r>
            <a:r>
              <a:rPr sz="1800" b="1" spc="-3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студентів,</a:t>
            </a:r>
            <a:r>
              <a:rPr sz="1800" b="1" spc="-6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 мають </a:t>
            </a:r>
            <a:r>
              <a:rPr sz="1800" b="1" spc="-65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необхідні здібності й 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мотивацію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до 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здобуття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фахової</a:t>
            </a:r>
            <a:r>
              <a:rPr sz="1800" b="1" spc="-1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Arial Black" panose="020B0A04020102020204" pitchFamily="34" charset="0"/>
              </a:rPr>
              <a:t>передвищої</a:t>
            </a:r>
            <a:r>
              <a:rPr sz="1800" b="1" spc="-1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освіти</a:t>
            </a:r>
            <a:r>
              <a:rPr sz="1800" b="1" spc="-1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sz="1800" b="1" spc="-25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коледжі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" y="2133600"/>
            <a:ext cx="6604000" cy="4448936"/>
          </a:xfrm>
          <a:custGeom>
            <a:avLst/>
            <a:gdLst/>
            <a:ahLst/>
            <a:cxnLst/>
            <a:rect l="l" t="t" r="r" b="b"/>
            <a:pathLst>
              <a:path w="7106920" h="4733925">
                <a:moveTo>
                  <a:pt x="6317488" y="0"/>
                </a:moveTo>
                <a:lnTo>
                  <a:pt x="788924" y="0"/>
                </a:lnTo>
                <a:lnTo>
                  <a:pt x="740862" y="1439"/>
                </a:lnTo>
                <a:lnTo>
                  <a:pt x="693562" y="5703"/>
                </a:lnTo>
                <a:lnTo>
                  <a:pt x="647106" y="12709"/>
                </a:lnTo>
                <a:lnTo>
                  <a:pt x="601578" y="22375"/>
                </a:lnTo>
                <a:lnTo>
                  <a:pt x="557059" y="34617"/>
                </a:lnTo>
                <a:lnTo>
                  <a:pt x="513632" y="49354"/>
                </a:lnTo>
                <a:lnTo>
                  <a:pt x="471379" y="66502"/>
                </a:lnTo>
                <a:lnTo>
                  <a:pt x="430383" y="85980"/>
                </a:lnTo>
                <a:lnTo>
                  <a:pt x="390727" y="107705"/>
                </a:lnTo>
                <a:lnTo>
                  <a:pt x="352492" y="131594"/>
                </a:lnTo>
                <a:lnTo>
                  <a:pt x="315762" y="157565"/>
                </a:lnTo>
                <a:lnTo>
                  <a:pt x="280619" y="185536"/>
                </a:lnTo>
                <a:lnTo>
                  <a:pt x="247145" y="215423"/>
                </a:lnTo>
                <a:lnTo>
                  <a:pt x="215423" y="247145"/>
                </a:lnTo>
                <a:lnTo>
                  <a:pt x="185536" y="280619"/>
                </a:lnTo>
                <a:lnTo>
                  <a:pt x="157565" y="315762"/>
                </a:lnTo>
                <a:lnTo>
                  <a:pt x="131594" y="352492"/>
                </a:lnTo>
                <a:lnTo>
                  <a:pt x="107705" y="390727"/>
                </a:lnTo>
                <a:lnTo>
                  <a:pt x="85980" y="430383"/>
                </a:lnTo>
                <a:lnTo>
                  <a:pt x="66502" y="471379"/>
                </a:lnTo>
                <a:lnTo>
                  <a:pt x="49354" y="513632"/>
                </a:lnTo>
                <a:lnTo>
                  <a:pt x="34617" y="557059"/>
                </a:lnTo>
                <a:lnTo>
                  <a:pt x="22375" y="601578"/>
                </a:lnTo>
                <a:lnTo>
                  <a:pt x="12709" y="647106"/>
                </a:lnTo>
                <a:lnTo>
                  <a:pt x="5703" y="693562"/>
                </a:lnTo>
                <a:lnTo>
                  <a:pt x="1439" y="740862"/>
                </a:lnTo>
                <a:lnTo>
                  <a:pt x="0" y="788924"/>
                </a:lnTo>
                <a:lnTo>
                  <a:pt x="0" y="3944607"/>
                </a:lnTo>
                <a:lnTo>
                  <a:pt x="1439" y="3992666"/>
                </a:lnTo>
                <a:lnTo>
                  <a:pt x="5703" y="4039964"/>
                </a:lnTo>
                <a:lnTo>
                  <a:pt x="12709" y="4086418"/>
                </a:lnTo>
                <a:lnTo>
                  <a:pt x="22375" y="4131945"/>
                </a:lnTo>
                <a:lnTo>
                  <a:pt x="34617" y="4176463"/>
                </a:lnTo>
                <a:lnTo>
                  <a:pt x="49354" y="4219890"/>
                </a:lnTo>
                <a:lnTo>
                  <a:pt x="66502" y="4262143"/>
                </a:lnTo>
                <a:lnTo>
                  <a:pt x="85980" y="4303139"/>
                </a:lnTo>
                <a:lnTo>
                  <a:pt x="107705" y="4342796"/>
                </a:lnTo>
                <a:lnTo>
                  <a:pt x="131594" y="4381031"/>
                </a:lnTo>
                <a:lnTo>
                  <a:pt x="157565" y="4417762"/>
                </a:lnTo>
                <a:lnTo>
                  <a:pt x="185536" y="4452906"/>
                </a:lnTo>
                <a:lnTo>
                  <a:pt x="215423" y="4486381"/>
                </a:lnTo>
                <a:lnTo>
                  <a:pt x="247145" y="4518105"/>
                </a:lnTo>
                <a:lnTo>
                  <a:pt x="280619" y="4547993"/>
                </a:lnTo>
                <a:lnTo>
                  <a:pt x="315762" y="4575966"/>
                </a:lnTo>
                <a:lnTo>
                  <a:pt x="352492" y="4601938"/>
                </a:lnTo>
                <a:lnTo>
                  <a:pt x="390727" y="4625829"/>
                </a:lnTo>
                <a:lnTo>
                  <a:pt x="430383" y="4647556"/>
                </a:lnTo>
                <a:lnTo>
                  <a:pt x="471379" y="4667035"/>
                </a:lnTo>
                <a:lnTo>
                  <a:pt x="513632" y="4684185"/>
                </a:lnTo>
                <a:lnTo>
                  <a:pt x="557059" y="4698923"/>
                </a:lnTo>
                <a:lnTo>
                  <a:pt x="601578" y="4711166"/>
                </a:lnTo>
                <a:lnTo>
                  <a:pt x="647106" y="4720832"/>
                </a:lnTo>
                <a:lnTo>
                  <a:pt x="693562" y="4727839"/>
                </a:lnTo>
                <a:lnTo>
                  <a:pt x="740862" y="4732104"/>
                </a:lnTo>
                <a:lnTo>
                  <a:pt x="788924" y="4733544"/>
                </a:lnTo>
                <a:lnTo>
                  <a:pt x="6317488" y="4733544"/>
                </a:lnTo>
                <a:lnTo>
                  <a:pt x="6365549" y="4732104"/>
                </a:lnTo>
                <a:lnTo>
                  <a:pt x="6412849" y="4727839"/>
                </a:lnTo>
                <a:lnTo>
                  <a:pt x="6459305" y="4720832"/>
                </a:lnTo>
                <a:lnTo>
                  <a:pt x="6504833" y="4711166"/>
                </a:lnTo>
                <a:lnTo>
                  <a:pt x="6549352" y="4698923"/>
                </a:lnTo>
                <a:lnTo>
                  <a:pt x="6592779" y="4684185"/>
                </a:lnTo>
                <a:lnTo>
                  <a:pt x="6635032" y="4667035"/>
                </a:lnTo>
                <a:lnTo>
                  <a:pt x="6676028" y="4647556"/>
                </a:lnTo>
                <a:lnTo>
                  <a:pt x="6715684" y="4625829"/>
                </a:lnTo>
                <a:lnTo>
                  <a:pt x="6753919" y="4601938"/>
                </a:lnTo>
                <a:lnTo>
                  <a:pt x="6790649" y="4575966"/>
                </a:lnTo>
                <a:lnTo>
                  <a:pt x="6825792" y="4547993"/>
                </a:lnTo>
                <a:lnTo>
                  <a:pt x="6859266" y="4518105"/>
                </a:lnTo>
                <a:lnTo>
                  <a:pt x="6890988" y="4486381"/>
                </a:lnTo>
                <a:lnTo>
                  <a:pt x="6920875" y="4452906"/>
                </a:lnTo>
                <a:lnTo>
                  <a:pt x="6948846" y="4417762"/>
                </a:lnTo>
                <a:lnTo>
                  <a:pt x="6974817" y="4381031"/>
                </a:lnTo>
                <a:lnTo>
                  <a:pt x="6998706" y="4342796"/>
                </a:lnTo>
                <a:lnTo>
                  <a:pt x="7020431" y="4303139"/>
                </a:lnTo>
                <a:lnTo>
                  <a:pt x="7039909" y="4262143"/>
                </a:lnTo>
                <a:lnTo>
                  <a:pt x="7057057" y="4219890"/>
                </a:lnTo>
                <a:lnTo>
                  <a:pt x="7071794" y="4176463"/>
                </a:lnTo>
                <a:lnTo>
                  <a:pt x="7084036" y="4131945"/>
                </a:lnTo>
                <a:lnTo>
                  <a:pt x="7093702" y="4086418"/>
                </a:lnTo>
                <a:lnTo>
                  <a:pt x="7100708" y="4039964"/>
                </a:lnTo>
                <a:lnTo>
                  <a:pt x="7104972" y="3992666"/>
                </a:lnTo>
                <a:lnTo>
                  <a:pt x="7106412" y="3944607"/>
                </a:lnTo>
                <a:lnTo>
                  <a:pt x="7106412" y="788924"/>
                </a:lnTo>
                <a:lnTo>
                  <a:pt x="7104972" y="740862"/>
                </a:lnTo>
                <a:lnTo>
                  <a:pt x="7100708" y="693562"/>
                </a:lnTo>
                <a:lnTo>
                  <a:pt x="7093702" y="647106"/>
                </a:lnTo>
                <a:lnTo>
                  <a:pt x="7084036" y="601578"/>
                </a:lnTo>
                <a:lnTo>
                  <a:pt x="7071794" y="557059"/>
                </a:lnTo>
                <a:lnTo>
                  <a:pt x="7057057" y="513632"/>
                </a:lnTo>
                <a:lnTo>
                  <a:pt x="7039909" y="471379"/>
                </a:lnTo>
                <a:lnTo>
                  <a:pt x="7020431" y="430383"/>
                </a:lnTo>
                <a:lnTo>
                  <a:pt x="6998706" y="390727"/>
                </a:lnTo>
                <a:lnTo>
                  <a:pt x="6974817" y="352492"/>
                </a:lnTo>
                <a:lnTo>
                  <a:pt x="6948846" y="315762"/>
                </a:lnTo>
                <a:lnTo>
                  <a:pt x="6920875" y="280619"/>
                </a:lnTo>
                <a:lnTo>
                  <a:pt x="6890988" y="247145"/>
                </a:lnTo>
                <a:lnTo>
                  <a:pt x="6859266" y="215423"/>
                </a:lnTo>
                <a:lnTo>
                  <a:pt x="6825792" y="185536"/>
                </a:lnTo>
                <a:lnTo>
                  <a:pt x="6790649" y="157565"/>
                </a:lnTo>
                <a:lnTo>
                  <a:pt x="6753919" y="131594"/>
                </a:lnTo>
                <a:lnTo>
                  <a:pt x="6715684" y="107705"/>
                </a:lnTo>
                <a:lnTo>
                  <a:pt x="6676028" y="85980"/>
                </a:lnTo>
                <a:lnTo>
                  <a:pt x="6635032" y="66502"/>
                </a:lnTo>
                <a:lnTo>
                  <a:pt x="6592779" y="49354"/>
                </a:lnTo>
                <a:lnTo>
                  <a:pt x="6549352" y="34617"/>
                </a:lnTo>
                <a:lnTo>
                  <a:pt x="6504833" y="22375"/>
                </a:lnTo>
                <a:lnTo>
                  <a:pt x="6459305" y="12709"/>
                </a:lnTo>
                <a:lnTo>
                  <a:pt x="6412849" y="5703"/>
                </a:lnTo>
                <a:lnTo>
                  <a:pt x="6365549" y="1439"/>
                </a:lnTo>
                <a:lnTo>
                  <a:pt x="631748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4400" y="2133600"/>
            <a:ext cx="6172200" cy="401391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lang="uk-UA" sz="2000" b="1" spc="-5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рофорієнтаційна</a:t>
            </a:r>
            <a:r>
              <a:rPr sz="20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робота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Ефективна</a:t>
            </a:r>
            <a:r>
              <a:rPr sz="20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професійна</a:t>
            </a:r>
            <a:r>
              <a:rPr sz="20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реалізація</a:t>
            </a:r>
            <a:r>
              <a:rPr sz="20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кожного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4965" marR="5080" algn="just">
              <a:lnSpc>
                <a:spcPct val="100000"/>
              </a:lnSpc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випускника,</a:t>
            </a:r>
            <a:r>
              <a:rPr sz="20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успішне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формування</a:t>
            </a:r>
            <a:r>
              <a:rPr sz="20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його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конкурентних </a:t>
            </a:r>
            <a:r>
              <a:rPr sz="2000" b="1" spc="-4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переваг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та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лідерських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якостей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4965" marR="114935" indent="-342900" algn="just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Забезпечення навчання, зорієнтованого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на потреби, </a:t>
            </a:r>
            <a:r>
              <a:rPr sz="2000" b="1" spc="-4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уподобання,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інтереси </a:t>
            </a:r>
            <a:r>
              <a:rPr sz="2000" b="1" spc="-15" dirty="0">
                <a:solidFill>
                  <a:srgbClr val="002060"/>
                </a:solidFill>
                <a:latin typeface="Calibri"/>
                <a:cs typeface="Calibri"/>
              </a:rPr>
              <a:t>студента,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уміння працювати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в </a:t>
            </a:r>
            <a:r>
              <a:rPr sz="2000" b="1" spc="-4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команді,</a:t>
            </a:r>
            <a:r>
              <a:rPr sz="20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вчитися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впродовж</a:t>
            </a:r>
            <a:r>
              <a:rPr sz="200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життя,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діяти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lang="uk-UA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Calibri"/>
                <a:cs typeface="Calibri"/>
              </a:rPr>
              <a:t>нестандартних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ситуаціях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Забезпечення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uk-UA" sz="2000" b="1" spc="-1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000" b="1" spc="-15" dirty="0" err="1">
                <a:solidFill>
                  <a:srgbClr val="002060"/>
                </a:solidFill>
                <a:latin typeface="Calibri"/>
                <a:cs typeface="Calibri"/>
              </a:rPr>
              <a:t>оледжі</a:t>
            </a:r>
            <a:r>
              <a:rPr sz="20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доступу</a:t>
            </a:r>
            <a:r>
              <a:rPr sz="2000" b="1" spc="-15" dirty="0">
                <a:solidFill>
                  <a:srgbClr val="002060"/>
                </a:solidFill>
                <a:latin typeface="Calibri"/>
                <a:cs typeface="Calibri"/>
              </a:rPr>
              <a:t> до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навчання</a:t>
            </a:r>
            <a:r>
              <a:rPr sz="20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4965" marR="248285">
              <a:lnSpc>
                <a:spcPct val="100000"/>
              </a:lnSpc>
            </a:pP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інфраструктури</a:t>
            </a:r>
            <a:r>
              <a:rPr sz="20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для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осіб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sz="20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обмеженими</a:t>
            </a:r>
            <a:r>
              <a:rPr sz="20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фізичними </a:t>
            </a:r>
            <a:r>
              <a:rPr sz="2000" b="1" spc="-4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Calibri"/>
                <a:cs typeface="Calibri"/>
              </a:rPr>
              <a:t>можливостями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03002" y="1547495"/>
            <a:ext cx="594995" cy="586105"/>
            <a:chOff x="4600638" y="1176210"/>
            <a:chExt cx="594995" cy="586105"/>
          </a:xfrm>
          <a:solidFill>
            <a:srgbClr val="C00000"/>
          </a:solidFill>
        </p:grpSpPr>
        <p:sp>
          <p:nvSpPr>
            <p:cNvPr id="7" name="object 7"/>
            <p:cNvSpPr/>
            <p:nvPr/>
          </p:nvSpPr>
          <p:spPr>
            <a:xfrm>
              <a:off x="4608576" y="1184147"/>
              <a:ext cx="579120" cy="570230"/>
            </a:xfrm>
            <a:custGeom>
              <a:avLst/>
              <a:gdLst/>
              <a:ahLst/>
              <a:cxnLst/>
              <a:rect l="l" t="t" r="r" b="b"/>
              <a:pathLst>
                <a:path w="579120" h="570230">
                  <a:moveTo>
                    <a:pt x="434339" y="0"/>
                  </a:moveTo>
                  <a:lnTo>
                    <a:pt x="289560" y="142493"/>
                  </a:lnTo>
                  <a:lnTo>
                    <a:pt x="144779" y="0"/>
                  </a:lnTo>
                  <a:lnTo>
                    <a:pt x="144779" y="284988"/>
                  </a:lnTo>
                  <a:lnTo>
                    <a:pt x="0" y="284988"/>
                  </a:lnTo>
                  <a:lnTo>
                    <a:pt x="289560" y="569976"/>
                  </a:lnTo>
                  <a:lnTo>
                    <a:pt x="579120" y="284988"/>
                  </a:lnTo>
                  <a:lnTo>
                    <a:pt x="434339" y="284988"/>
                  </a:lnTo>
                  <a:lnTo>
                    <a:pt x="43433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08576" y="1184147"/>
              <a:ext cx="579120" cy="570230"/>
            </a:xfrm>
            <a:custGeom>
              <a:avLst/>
              <a:gdLst/>
              <a:ahLst/>
              <a:cxnLst/>
              <a:rect l="l" t="t" r="r" b="b"/>
              <a:pathLst>
                <a:path w="579120" h="570230">
                  <a:moveTo>
                    <a:pt x="434339" y="0"/>
                  </a:moveTo>
                  <a:lnTo>
                    <a:pt x="434339" y="284988"/>
                  </a:lnTo>
                  <a:lnTo>
                    <a:pt x="579120" y="284988"/>
                  </a:lnTo>
                  <a:lnTo>
                    <a:pt x="289560" y="569976"/>
                  </a:lnTo>
                  <a:lnTo>
                    <a:pt x="0" y="284988"/>
                  </a:lnTo>
                  <a:lnTo>
                    <a:pt x="144779" y="284988"/>
                  </a:lnTo>
                  <a:lnTo>
                    <a:pt x="144779" y="0"/>
                  </a:lnTo>
                  <a:lnTo>
                    <a:pt x="289560" y="142493"/>
                  </a:lnTo>
                  <a:lnTo>
                    <a:pt x="434339" y="0"/>
                  </a:lnTo>
                  <a:close/>
                </a:path>
              </a:pathLst>
            </a:custGeom>
            <a:grpFill/>
            <a:ln w="15875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D2C1BA4-4627-4458-BF08-31AC976AF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0" y="325538"/>
            <a:ext cx="2036240" cy="15302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20980" y="1905000"/>
            <a:ext cx="6713220" cy="4437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Забезпечувати високий рівень практичної підготовки, оновлювати та впроваджувати в освітній процес наскрізних безперервних програм практики.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Упроваджувати під час проходження студентами різних видів практик оновлений формат партнерської взаємодії з базами практик.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Розширяти напрями співпраці з обміну педагогічним досвідом із закладами освіти міста шляхом видання спільних інформаційно-методичних продуктів, сумісного проведення конференцій, курсів підвищення кваліфікації, тренінгів, майстер-класів тощо.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solidFill>
                  <a:srgbClr val="002060"/>
                </a:solidFill>
              </a:rPr>
              <a:t>Підтримувати зв’язки з районними й міськими управліннями будівництва та архітектури із проблеми вирішення питань ефективної системи працевлаштування. Організація процесу вивчення професійної адаптації випускників коледжу.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200" y="5106100"/>
            <a:ext cx="1988820" cy="14471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911E7DE-68DA-4DB5-9387-B8FBBC77F726}"/>
              </a:ext>
            </a:extLst>
          </p:cNvPr>
          <p:cNvSpPr/>
          <p:nvPr/>
        </p:nvSpPr>
        <p:spPr>
          <a:xfrm>
            <a:off x="2971800" y="51587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Arial Black" panose="020B0A04020102020204" pitchFamily="34" charset="0"/>
                <a:ea typeface="Microsoft Sans Serif" panose="020B0604020202020204" pitchFamily="34" charset="0"/>
              </a:rPr>
              <a:t>ПРАКТИЧНА ПІДГОТОВКА ТА ПРАЦЕВЛАШТУВАННЯ</a:t>
            </a:r>
            <a:endParaRPr lang="x-non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BF034FE-EA25-4218-9ACD-B4026500B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7" y="221029"/>
            <a:ext cx="2036240" cy="15302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474</TotalTime>
  <Words>1153</Words>
  <Application>Microsoft Office PowerPoint</Application>
  <PresentationFormat>Экран (4:3)</PresentationFormat>
  <Paragraphs>124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Презентация PowerPoint</vt:lpstr>
      <vt:lpstr>СТРАТЕГІЯ  РОЗВИТКУ</vt:lpstr>
      <vt:lpstr>Презентация PowerPoint</vt:lpstr>
      <vt:lpstr>ОСНОВНІ ПРИНЦИПИ, ЯКІ   ОБУМОВЛЮЮТЬ      ДІЯЛЬНІСТЬ КОЛЕДЖУ</vt:lpstr>
      <vt:lpstr>СТРАТЕГІЧНІ ЦІЛІ</vt:lpstr>
      <vt:lpstr>НАПРЯМИ РОЗВИТКУ</vt:lpstr>
      <vt:lpstr>ВРАХУВАННЯ ПОТРЕБ РИНКУ ПРАЦІ  В ОРГАНІЗАЦІЇ ОСВІТНЬОГО ПРОЦЕСУ</vt:lpstr>
      <vt:lpstr>Формування контингенту студентів, що мають  необхідні здібності й мотивацію до здобуття  фахової передвищої освіти в коледжі</vt:lpstr>
      <vt:lpstr>Презентация PowerPoint</vt:lpstr>
      <vt:lpstr>СТВОРЕННЯ СУЧАСНОГО  ІНФОРМАЦІЙНОГО СЕРЕДОВИЩА</vt:lpstr>
      <vt:lpstr>РОЗВИТОК КАДРОВОГО  ПОТЕНЦІАЛУ</vt:lpstr>
      <vt:lpstr>УПРАВЛІННЯ КОЛЕДЖЕМ</vt:lpstr>
      <vt:lpstr>РЕКОНСТРУКЦІЯ Й УТРИМАННЯ ОСНОВНИХ ФОНДІВ</vt:lpstr>
      <vt:lpstr>РЕКОНСТРУКЦІЯ Й УТРИМАННЯ ОСНОВНИХ ФОНДІВ</vt:lpstr>
      <vt:lpstr>РЕКОНСТРУКЦІЯ Й УТРИМАННЯ ОСНОВНИХ ФОНДІВ</vt:lpstr>
      <vt:lpstr>РЕКОНСТРУКЦІЯ Й УТРИМАННЯ ОСНОВНИХ ФОНДІВ</vt:lpstr>
      <vt:lpstr>РЕКОНСТРУКЦІЯ Й УТРИМАННЯ ОСНОВНИХ ФОНДІВ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ФІНАНСОВЕ ЗАБЕЗПЕЧЕННЯ</vt:lpstr>
      <vt:lpstr>Працюємо задля майбутнього!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Ryzen</dc:creator>
  <cp:lastModifiedBy>admin</cp:lastModifiedBy>
  <cp:revision>16</cp:revision>
  <dcterms:created xsi:type="dcterms:W3CDTF">2025-10-20T11:15:33Z</dcterms:created>
  <dcterms:modified xsi:type="dcterms:W3CDTF">2025-10-22T10:34:49Z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2023-11-17T00:00:00Z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2025-10-20T00:00:00Z</vt:filetime>
  </property>
</Properties>
</file>