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84" r:id="rId2"/>
    <p:sldId id="285" r:id="rId3"/>
    <p:sldId id="258" r:id="rId4"/>
    <p:sldId id="287" r:id="rId5"/>
    <p:sldId id="286" r:id="rId6"/>
    <p:sldId id="261" r:id="rId7"/>
    <p:sldId id="262" r:id="rId8"/>
    <p:sldId id="263" r:id="rId9"/>
    <p:sldId id="264" r:id="rId10"/>
    <p:sldId id="276" r:id="rId11"/>
    <p:sldId id="269" r:id="rId12"/>
    <p:sldId id="277" r:id="rId13"/>
    <p:sldId id="281" r:id="rId14"/>
    <p:sldId id="282" r:id="rId15"/>
    <p:sldId id="270" r:id="rId16"/>
    <p:sldId id="271" r:id="rId17"/>
    <p:sldId id="283" r:id="rId18"/>
    <p:sldId id="273" r:id="rId19"/>
    <p:sldId id="274" r:id="rId20"/>
    <p:sldId id="275" r:id="rId21"/>
  </p:sldIdLst>
  <p:sldSz cx="14630400" cy="8229600"/>
  <p:notesSz cx="8229600" cy="14630400"/>
  <p:embeddedFontLst>
    <p:embeddedFont>
      <p:font typeface="Inter" panose="020B0604020202020204" charset="0"/>
      <p:regular r:id="rId23"/>
    </p:embeddedFont>
    <p:embeddedFont>
      <p:font typeface="Calibri" panose="020F0502020204030204" pitchFamily="34" charset="0"/>
      <p:regular r:id="rId24"/>
      <p:bold r:id="rId25"/>
      <p:italic r:id="rId26"/>
      <p:boldItalic r:id="rId27"/>
    </p:embeddedFont>
  </p:embeddedFontLst>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70C6A"/>
    <a:srgbClr val="AD9F80"/>
    <a:srgbClr val="7D8180"/>
    <a:srgbClr val="867D64"/>
    <a:srgbClr val="CCEC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86418"/>
  </p:normalViewPr>
  <p:slideViewPr>
    <p:cSldViewPr snapToGrid="0" snapToObjects="1">
      <p:cViewPr varScale="1">
        <p:scale>
          <a:sx n="50" d="100"/>
          <a:sy n="50" d="100"/>
        </p:scale>
        <p:origin x="272"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62" d="100"/>
          <a:sy n="62" d="100"/>
        </p:scale>
        <p:origin x="481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568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Заметки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224780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17141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t>Освітня програма спрямована на формування комплексу професійних і загальних компетентностей, що забезпечують конкурентоспроможність випускників на сучасному ринку праці та їх готовність до роботи в умовах трансформації аграрного сектору.</a:t>
            </a:r>
          </a:p>
          <a:p>
            <a:r>
              <a:rPr lang="uk-UA" noProof="0" dirty="0"/>
              <a:t/>
            </a:r>
            <a:br>
              <a:rPr lang="uk-UA" noProof="0" dirty="0"/>
            </a:br>
            <a:endParaRPr lang="uk-UA" noProof="0" dirty="0"/>
          </a:p>
          <a:p>
            <a:r>
              <a:rPr lang="uk-UA" noProof="0" dirty="0"/>
              <a:t>Перший ключовий блок — </a:t>
            </a:r>
            <a:r>
              <a:rPr lang="uk-UA" b="1" noProof="0" dirty="0"/>
              <a:t>сучасні технології</a:t>
            </a:r>
            <a:r>
              <a:rPr lang="uk-UA" noProof="0" dirty="0"/>
              <a:t>. Випускники володіють інноваційними технологіями виробництва та переробки продукції тваринництва, здатні впроваджувати цифрові рішення, автоматизовані системи та ресурсоощадні технології.</a:t>
            </a:r>
          </a:p>
          <a:p>
            <a:r>
              <a:rPr lang="uk-UA" noProof="0" dirty="0"/>
              <a:t/>
            </a:r>
            <a:br>
              <a:rPr lang="uk-UA" noProof="0" dirty="0"/>
            </a:br>
            <a:endParaRPr lang="uk-UA" noProof="0" dirty="0"/>
          </a:p>
          <a:p>
            <a:r>
              <a:rPr lang="uk-UA" noProof="0" dirty="0"/>
              <a:t>Другий напрям — </a:t>
            </a:r>
            <a:r>
              <a:rPr lang="uk-UA" b="1" noProof="0" dirty="0"/>
              <a:t>якість і безпечність</a:t>
            </a:r>
            <a:r>
              <a:rPr lang="uk-UA" noProof="0" dirty="0"/>
              <a:t>. Формується здатність забезпечувати якість і безпечність продукції на всіх етапах виробничого процесу відповідно до вимог національних і європейських стандартів.</a:t>
            </a:r>
          </a:p>
          <a:p>
            <a:r>
              <a:rPr lang="uk-UA" noProof="0" dirty="0"/>
              <a:t/>
            </a:r>
            <a:br>
              <a:rPr lang="uk-UA" noProof="0" dirty="0"/>
            </a:br>
            <a:endParaRPr lang="uk-UA" noProof="0" dirty="0"/>
          </a:p>
          <a:p>
            <a:r>
              <a:rPr lang="uk-UA" noProof="0" dirty="0"/>
              <a:t>Третій блок — </a:t>
            </a:r>
            <a:r>
              <a:rPr lang="uk-UA" b="1" noProof="0" dirty="0"/>
              <a:t>управлінські рішення</a:t>
            </a:r>
            <a:r>
              <a:rPr lang="uk-UA" noProof="0" dirty="0"/>
              <a:t>. Випускники готові приймати обґрунтовані управлінські та інноваційні рішення у професійній діяльності, працювати в команді та ефективно реагувати на виклики ринку.</a:t>
            </a:r>
          </a:p>
          <a:p>
            <a:r>
              <a:rPr lang="uk-UA" noProof="0" dirty="0"/>
              <a:t/>
            </a:r>
            <a:br>
              <a:rPr lang="uk-UA" noProof="0" dirty="0"/>
            </a:br>
            <a:endParaRPr lang="uk-UA" noProof="0" dirty="0"/>
          </a:p>
          <a:p>
            <a:r>
              <a:rPr lang="uk-UA" noProof="0" dirty="0"/>
              <a:t>Четвертий напрям — </a:t>
            </a:r>
            <a:r>
              <a:rPr lang="uk-UA" b="1" noProof="0" dirty="0"/>
              <a:t>професійна мобільність</a:t>
            </a:r>
            <a:r>
              <a:rPr lang="uk-UA" noProof="0" dirty="0"/>
              <a:t>. Програма формує готовність до професійної мобільності, безперервного навчання та розвитку протягом життя, що є необхідною умовою успішної кар’єри.</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Заметки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1971572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752357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t>Перший стратегічний напрям — </a:t>
            </a:r>
            <a:r>
              <a:rPr lang="uk-UA" b="1" noProof="0" dirty="0"/>
              <a:t>оновлення змісту навчання</a:t>
            </a:r>
            <a:r>
              <a:rPr lang="uk-UA" noProof="0" dirty="0"/>
              <a:t>. Передбачено системне оновлення освітніх компонентів відповідно до потреб ринку праці, сучасних викликів аграрної галузі та вимог європейських стандартів.</a:t>
            </a:r>
          </a:p>
          <a:p>
            <a:r>
              <a:rPr lang="uk-UA" noProof="0" dirty="0"/>
              <a:t/>
            </a:r>
            <a:br>
              <a:rPr lang="uk-UA" noProof="0" dirty="0"/>
            </a:br>
            <a:endParaRPr lang="uk-UA" noProof="0" dirty="0"/>
          </a:p>
          <a:p>
            <a:r>
              <a:rPr lang="uk-UA" noProof="0" dirty="0"/>
              <a:t>Другий напрям — </a:t>
            </a:r>
            <a:r>
              <a:rPr lang="uk-UA" b="1" noProof="0" dirty="0"/>
              <a:t>міждисциплінарність</a:t>
            </a:r>
            <a:r>
              <a:rPr lang="uk-UA" noProof="0" dirty="0"/>
              <a:t>. Планується розвиток міждисциплінарних освітніх модулів, які забезпечують комплексну підготовку фахівців із поєднанням знань у сфері виробництва, переробки, екології, економіки та цифрових технологій.</a:t>
            </a:r>
          </a:p>
          <a:p>
            <a:r>
              <a:rPr lang="uk-UA" noProof="0" dirty="0"/>
              <a:t/>
            </a:r>
            <a:br>
              <a:rPr lang="uk-UA" noProof="0" dirty="0"/>
            </a:br>
            <a:endParaRPr lang="uk-UA" noProof="0" dirty="0"/>
          </a:p>
          <a:p>
            <a:r>
              <a:rPr lang="uk-UA" noProof="0" dirty="0"/>
              <a:t>Третій блок — </a:t>
            </a:r>
            <a:r>
              <a:rPr lang="uk-UA" b="1" noProof="0" dirty="0"/>
              <a:t>цифровізація</a:t>
            </a:r>
            <a:r>
              <a:rPr lang="uk-UA" noProof="0" dirty="0"/>
              <a:t>. Освітній процес буде посилено за рахунок інтеграції цифрових та змішаних форматів навчання, використання онлайн-платформ, віртуальних лабораторій і симуляторів.</a:t>
            </a:r>
          </a:p>
          <a:p>
            <a:r>
              <a:rPr lang="uk-UA" noProof="0" dirty="0"/>
              <a:t/>
            </a:r>
            <a:br>
              <a:rPr lang="uk-UA" noProof="0" dirty="0"/>
            </a:br>
            <a:endParaRPr lang="uk-UA" noProof="0" dirty="0"/>
          </a:p>
          <a:p>
            <a:r>
              <a:rPr lang="uk-UA" noProof="0" dirty="0"/>
              <a:t>Окрему увагу приділено </a:t>
            </a:r>
            <a:r>
              <a:rPr lang="uk-UA" b="1" noProof="0" dirty="0"/>
              <a:t>практико-орієнтованим напрямам</a:t>
            </a:r>
            <a:r>
              <a:rPr lang="uk-UA" noProof="0" dirty="0"/>
              <a:t> розвитку програми. Це, зокрема:</a:t>
            </a:r>
          </a:p>
          <a:p>
            <a:pPr>
              <a:buFont typeface="Arial" panose="020B0604020202020204" pitchFamily="34" charset="0"/>
              <a:buChar char="•"/>
            </a:pPr>
            <a:r>
              <a:rPr lang="uk-UA" noProof="0" dirty="0"/>
              <a:t>розширення баз практик і стажувань шляхом залучення нових партнерів;</a:t>
            </a:r>
          </a:p>
          <a:p>
            <a:pPr>
              <a:buFont typeface="Arial" panose="020B0604020202020204" pitchFamily="34" charset="0"/>
              <a:buChar char="•"/>
            </a:pPr>
            <a:r>
              <a:rPr lang="uk-UA" noProof="0" dirty="0"/>
              <a:t>активне залучення практиків до викладання окремих модулів;</a:t>
            </a:r>
          </a:p>
          <a:p>
            <a:pPr>
              <a:buFont typeface="Arial" panose="020B0604020202020204" pitchFamily="34" charset="0"/>
              <a:buChar char="•"/>
            </a:pPr>
            <a:r>
              <a:rPr lang="uk-UA" noProof="0" dirty="0"/>
              <a:t>розвиток дуальної та проєктно-орієнтованої освіти;</a:t>
            </a:r>
          </a:p>
          <a:p>
            <a:pPr>
              <a:buFont typeface="Arial" panose="020B0604020202020204" pitchFamily="34" charset="0"/>
              <a:buChar char="•"/>
            </a:pPr>
            <a:r>
              <a:rPr lang="uk-UA" noProof="0" dirty="0"/>
              <a:t>виконання кваліфікаційних робіт за запитами підприємств із орієнтацією на вирішення реальних виробничих завдань.</a:t>
            </a:r>
          </a:p>
          <a:p>
            <a:r>
              <a:rPr lang="uk-UA" noProof="0" dirty="0"/>
              <a:t/>
            </a:r>
            <a:br>
              <a:rPr lang="uk-UA" noProof="0" dirty="0"/>
            </a:br>
            <a:endParaRPr lang="uk-UA" noProof="0" dirty="0"/>
          </a:p>
          <a:p>
            <a:r>
              <a:rPr lang="uk-UA" noProof="0" dirty="0"/>
              <a:t>У цілому перспективи розвитку програми спрямовані на підвищення якості підготовки фахівців, посилення її прикладної спрямованості та інтеграцію у європейський освітній простір.</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t>Також передбачено перспективи розвитку освітньої програми в науковому, міжнародному та соціально-регіональному вимірах.</a:t>
            </a:r>
          </a:p>
          <a:p>
            <a:endParaRPr lang="uk-UA" noProof="0" dirty="0"/>
          </a:p>
          <a:p>
            <a:r>
              <a:rPr lang="uk-UA" noProof="0" dirty="0"/>
              <a:t>Перший блок — </a:t>
            </a:r>
            <a:r>
              <a:rPr lang="uk-UA" b="1" noProof="0" dirty="0"/>
              <a:t>наукові та інноваційні напрями</a:t>
            </a:r>
            <a:r>
              <a:rPr lang="uk-UA" noProof="0" dirty="0"/>
              <a:t>.</a:t>
            </a:r>
          </a:p>
          <a:p>
            <a:r>
              <a:rPr lang="uk-UA" noProof="0" dirty="0"/>
              <a:t>Програма орієнтована на активне залучення здобувачів освіти до прикладних наукових досліджень, а також на інтеграцію результатів цих досліджень в освітній процес. Це дозволяє формувати у студентів дослідницькі компетентності та готувати їх до інноваційної діяльності в аграрному секторі.</a:t>
            </a:r>
          </a:p>
          <a:p>
            <a:r>
              <a:rPr lang="uk-UA" noProof="0" dirty="0"/>
              <a:t/>
            </a:r>
            <a:br>
              <a:rPr lang="uk-UA" noProof="0" dirty="0"/>
            </a:br>
            <a:endParaRPr lang="uk-UA" noProof="0" dirty="0"/>
          </a:p>
          <a:p>
            <a:r>
              <a:rPr lang="uk-UA" noProof="0" dirty="0"/>
              <a:t>Другий напрям — </a:t>
            </a:r>
            <a:r>
              <a:rPr lang="uk-UA" b="1" noProof="0" dirty="0"/>
              <a:t>міжнародна діяльність</a:t>
            </a:r>
            <a:r>
              <a:rPr lang="uk-UA" noProof="0" dirty="0"/>
              <a:t>.</a:t>
            </a:r>
          </a:p>
          <a:p>
            <a:r>
              <a:rPr lang="uk-UA" noProof="0" dirty="0"/>
              <a:t>Передбачена участь у міжнародних освітніх і наукових проєктах, розвиток академічної мобільності здобувачів і викладачів, гармонізація освітньої програми з європейськими стандартами, а також створення спільних курсів і програм подвійних дипломів із закордонними партнерами.</a:t>
            </a:r>
          </a:p>
          <a:p>
            <a:r>
              <a:rPr lang="uk-UA" noProof="0" dirty="0"/>
              <a:t/>
            </a:r>
            <a:br>
              <a:rPr lang="uk-UA" noProof="0" dirty="0"/>
            </a:br>
            <a:endParaRPr lang="uk-UA" noProof="0" dirty="0"/>
          </a:p>
          <a:p>
            <a:r>
              <a:rPr lang="uk-UA" noProof="0" dirty="0"/>
              <a:t>Третій блок — </a:t>
            </a:r>
            <a:r>
              <a:rPr lang="uk-UA" b="1" noProof="0" dirty="0"/>
              <a:t>соціальні та регіональні напрями розвитку</a:t>
            </a:r>
            <a:r>
              <a:rPr lang="uk-UA" noProof="0" dirty="0"/>
              <a:t>.</a:t>
            </a:r>
          </a:p>
          <a:p>
            <a:r>
              <a:rPr lang="uk-UA" noProof="0" dirty="0"/>
              <a:t>Програма спрямована на тісну співпрацю з територіальними громадами та регіональними стейкхолдерами, підготовку фахівців для розвитку сільських територій, підтримку післявоєнного відновлення аграрного сектору та формування підприємницьких компетентностей випускників.</a:t>
            </a:r>
          </a:p>
          <a:p>
            <a:r>
              <a:rPr lang="uk-UA" noProof="0" dirty="0"/>
              <a:t/>
            </a:r>
            <a:br>
              <a:rPr lang="uk-UA" noProof="0" dirty="0"/>
            </a:br>
            <a:endParaRPr lang="uk-UA" noProof="0" dirty="0"/>
          </a:p>
          <a:p>
            <a:r>
              <a:rPr lang="uk-UA" noProof="0" dirty="0"/>
              <a:t>У цілому ці напрями розвитку забезпечують інтеграцію освіти, науки та практики, сприяють міжнародній співпраці та відповідають завданням сталого розвитку регіону й держави.</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Заметки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11764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t>Перш за все, програма базується на </a:t>
            </a:r>
            <a:r>
              <a:rPr lang="uk-UA" b="1" noProof="0" dirty="0"/>
              <a:t>комплексному підході</a:t>
            </a:r>
            <a:r>
              <a:rPr lang="uk-UA" noProof="0" dirty="0"/>
              <a:t>. </a:t>
            </a:r>
          </a:p>
          <a:p>
            <a:endParaRPr lang="uk-UA" noProof="0" dirty="0"/>
          </a:p>
          <a:p>
            <a:r>
              <a:rPr lang="uk-UA" noProof="0" dirty="0"/>
              <a:t>Вона поєднує підготовку фахівців у сфері виробництва, переробки та управління якістю і безпечністю продукції тваринництва в межах єдиної освітньої траєкторії. </a:t>
            </a:r>
          </a:p>
          <a:p>
            <a:r>
              <a:rPr lang="uk-UA" noProof="0" dirty="0"/>
              <a:t>Це дозволяє сформувати цілісне бачення агропродовольчого ланцюга — від сировини до готового продукту.</a:t>
            </a:r>
          </a:p>
          <a:p>
            <a:r>
              <a:rPr lang="uk-UA" noProof="0" dirty="0"/>
              <a:t/>
            </a:r>
            <a:br>
              <a:rPr lang="uk-UA" noProof="0" dirty="0"/>
            </a:br>
            <a:endParaRPr lang="uk-UA" noProof="0" dirty="0"/>
          </a:p>
          <a:p>
            <a:r>
              <a:rPr lang="uk-UA" noProof="0" dirty="0"/>
              <a:t>Другий важливий напрям — </a:t>
            </a:r>
            <a:r>
              <a:rPr lang="uk-UA" b="1" noProof="0" dirty="0"/>
              <a:t>екологічність та інновації</a:t>
            </a:r>
            <a:r>
              <a:rPr lang="uk-UA" noProof="0" dirty="0"/>
              <a:t>. Програма орієнтована на екологічно чисте виробництво, дотримання принципів безпечності харчових продуктів і впровадження сучасних інноваційних технологій, що відповідають європейським стандартам.</a:t>
            </a:r>
          </a:p>
          <a:p>
            <a:r>
              <a:rPr lang="uk-UA" noProof="0" dirty="0"/>
              <a:t/>
            </a:r>
            <a:br>
              <a:rPr lang="uk-UA" noProof="0" dirty="0"/>
            </a:br>
            <a:endParaRPr lang="uk-UA" noProof="0" dirty="0"/>
          </a:p>
          <a:p>
            <a:r>
              <a:rPr lang="uk-UA" noProof="0" dirty="0"/>
              <a:t>Третім елементом є </a:t>
            </a:r>
            <a:r>
              <a:rPr lang="uk-UA" b="1" noProof="0" dirty="0"/>
              <a:t>партнерство з роботодавцями</a:t>
            </a:r>
            <a:r>
              <a:rPr lang="uk-UA" noProof="0" dirty="0"/>
              <a:t>. Освітній процес реалізується у тісній співпраці з аграрними підприємствами та галузевими експертами, які залучаються до навчання, практичної підготовки та формування змісту освітніх компонентів.</a:t>
            </a:r>
          </a:p>
          <a:p>
            <a:r>
              <a:rPr lang="uk-UA" noProof="0" dirty="0"/>
              <a:t/>
            </a:r>
            <a:br>
              <a:rPr lang="uk-UA" noProof="0" dirty="0"/>
            </a:br>
            <a:endParaRPr lang="uk-UA" noProof="0" dirty="0"/>
          </a:p>
          <a:p>
            <a:r>
              <a:rPr lang="uk-UA" noProof="0" dirty="0"/>
              <a:t>Окрему увагу приділено </a:t>
            </a:r>
            <a:r>
              <a:rPr lang="uk-UA" b="1" noProof="0" dirty="0"/>
              <a:t>регіональній специфіці</a:t>
            </a:r>
            <a:r>
              <a:rPr lang="uk-UA" noProof="0" dirty="0"/>
              <a:t>. Програма адаптована до особливостей та потреб Поліського регіону, що підвищує її прикладну цінність і сприяє розвитку місцевого аграрного сектору.</a:t>
            </a:r>
          </a:p>
          <a:p>
            <a:r>
              <a:rPr lang="ru-RU" dirty="0"/>
              <a:t/>
            </a:r>
            <a:br>
              <a:rPr lang="ru-RU" dirty="0"/>
            </a:b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noProof="0" dirty="0"/>
              <a:t>Перш за все, програма базується на </a:t>
            </a:r>
            <a:r>
              <a:rPr lang="uk-UA" b="1" noProof="0" dirty="0"/>
              <a:t>комплексному підході</a:t>
            </a:r>
            <a:r>
              <a:rPr lang="uk-UA" noProof="0" dirty="0"/>
              <a:t>. </a:t>
            </a:r>
          </a:p>
          <a:p>
            <a:endParaRPr lang="uk-UA" noProof="0" dirty="0"/>
          </a:p>
          <a:p>
            <a:r>
              <a:rPr lang="uk-UA" noProof="0" dirty="0"/>
              <a:t>Вона поєднує підготовку фахівців у сфері виробництва, переробки та управління якістю і безпечністю продукції тваринництва в межах єдиної освітньої траєкторії. </a:t>
            </a:r>
          </a:p>
          <a:p>
            <a:r>
              <a:rPr lang="uk-UA" noProof="0" dirty="0"/>
              <a:t>Це дозволяє сформувати цілісне бачення </a:t>
            </a:r>
            <a:r>
              <a:rPr lang="uk-UA" noProof="0" dirty="0" err="1"/>
              <a:t>агропродовольчого</a:t>
            </a:r>
            <a:r>
              <a:rPr lang="uk-UA" noProof="0" dirty="0"/>
              <a:t> ланцюга — від сировини до готового продукту.</a:t>
            </a:r>
          </a:p>
          <a:p>
            <a:r>
              <a:rPr lang="uk-UA" noProof="0" dirty="0"/>
              <a:t/>
            </a:r>
            <a:br>
              <a:rPr lang="uk-UA" noProof="0" dirty="0"/>
            </a:br>
            <a:endParaRPr lang="uk-UA" noProof="0" dirty="0"/>
          </a:p>
          <a:p>
            <a:r>
              <a:rPr lang="uk-UA" noProof="0" dirty="0"/>
              <a:t>Другий важливий напрям — </a:t>
            </a:r>
            <a:r>
              <a:rPr lang="uk-UA" b="1" noProof="0" dirty="0"/>
              <a:t>екологічність та інновації</a:t>
            </a:r>
            <a:r>
              <a:rPr lang="uk-UA" noProof="0" dirty="0"/>
              <a:t>. Програма орієнтована на екологічно чисте виробництво, дотримання принципів безпечності харчових продуктів і впровадження сучасних інноваційних технологій, що відповідають європейським стандартам.</a:t>
            </a:r>
          </a:p>
          <a:p>
            <a:r>
              <a:rPr lang="uk-UA" noProof="0" dirty="0"/>
              <a:t/>
            </a:r>
            <a:br>
              <a:rPr lang="uk-UA" noProof="0" dirty="0"/>
            </a:br>
            <a:endParaRPr lang="uk-UA" noProof="0" dirty="0"/>
          </a:p>
          <a:p>
            <a:r>
              <a:rPr lang="uk-UA" noProof="0" dirty="0"/>
              <a:t>Третім елементом є </a:t>
            </a:r>
            <a:r>
              <a:rPr lang="uk-UA" b="1" noProof="0" dirty="0"/>
              <a:t>партнерство з роботодавцями</a:t>
            </a:r>
            <a:r>
              <a:rPr lang="uk-UA" noProof="0" dirty="0"/>
              <a:t>. Освітній процес реалізується у тісній співпраці з аграрними підприємствами та галузевими експертами, які залучаються до навчання, практичної підготовки та формування змісту освітніх компонентів.</a:t>
            </a:r>
          </a:p>
          <a:p>
            <a:r>
              <a:rPr lang="uk-UA" noProof="0" dirty="0"/>
              <a:t/>
            </a:r>
            <a:br>
              <a:rPr lang="uk-UA" noProof="0" dirty="0"/>
            </a:br>
            <a:endParaRPr lang="uk-UA" noProof="0" dirty="0"/>
          </a:p>
          <a:p>
            <a:r>
              <a:rPr lang="uk-UA" noProof="0" dirty="0"/>
              <a:t>Окрему увагу приділено </a:t>
            </a:r>
            <a:r>
              <a:rPr lang="uk-UA" b="1" noProof="0" dirty="0"/>
              <a:t>регіональній специфіці</a:t>
            </a:r>
            <a:r>
              <a:rPr lang="uk-UA" noProof="0" dirty="0"/>
              <a:t>. Програма адаптована до особливостей та потреб Поліського регіону, що підвищує її прикладну цінність і сприяє розвитку місцевого аграрного сектору.</a:t>
            </a:r>
          </a:p>
          <a:p>
            <a:r>
              <a:rPr lang="ru-RU" dirty="0"/>
              <a:t/>
            </a:r>
            <a:br>
              <a:rPr lang="ru-RU" dirty="0"/>
            </a:b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435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21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EEEE1"/>
          </a:solidFill>
          <a:ln/>
        </p:spPr>
      </p:sp>
      <p:sp>
        <p:nvSpPr>
          <p:cNvPr id="3" name="Shape 1"/>
          <p:cNvSpPr/>
          <p:nvPr/>
        </p:nvSpPr>
        <p:spPr>
          <a:xfrm>
            <a:off x="0" y="0"/>
            <a:ext cx="14630400" cy="8229600"/>
          </a:xfrm>
          <a:prstGeom prst="rect">
            <a:avLst/>
          </a:prstGeom>
          <a:solidFill>
            <a:srgbClr val="FAFFFA">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2.svg"/><Relationship Id="rId5" Type="http://schemas.openxmlformats.org/officeDocument/2006/relationships/image" Target="../media/image22.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sv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29.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27.svg"/><Relationship Id="rId10" Type="http://schemas.openxmlformats.org/officeDocument/2006/relationships/image" Target="../media/image17.png"/><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srcRect r="1357"/>
          <a:stretch/>
        </p:blipFill>
        <p:spPr>
          <a:xfrm>
            <a:off x="7060557" y="2850"/>
            <a:ext cx="7569843" cy="8226750"/>
          </a:xfrm>
          <a:prstGeom prst="rect">
            <a:avLst/>
          </a:prstGeom>
        </p:spPr>
      </p:pic>
      <p:sp>
        <p:nvSpPr>
          <p:cNvPr id="3" name="Text 0"/>
          <p:cNvSpPr/>
          <p:nvPr/>
        </p:nvSpPr>
        <p:spPr>
          <a:xfrm>
            <a:off x="-230272" y="1265211"/>
            <a:ext cx="7556421" cy="1551496"/>
          </a:xfrm>
          <a:prstGeom prst="rect">
            <a:avLst/>
          </a:prstGeom>
          <a:noFill/>
          <a:ln/>
        </p:spPr>
        <p:txBody>
          <a:bodyPr wrap="square" lIns="0" tIns="0" rIns="0" bIns="0" rtlCol="0" anchor="t"/>
          <a:lstStyle/>
          <a:p>
            <a:pPr marL="0" indent="0" algn="ctr">
              <a:buNone/>
            </a:pPr>
            <a:r>
              <a:rPr lang="uk-UA" sz="4000" b="1" dirty="0" smtClean="0">
                <a:solidFill>
                  <a:srgbClr val="003399"/>
                </a:solidFill>
              </a:rPr>
              <a:t>МЕНЕДЖМЕНТ </a:t>
            </a:r>
            <a:endParaRPr lang="en-US" sz="4000" b="1" dirty="0" smtClean="0">
              <a:solidFill>
                <a:srgbClr val="003399"/>
              </a:solidFill>
            </a:endParaRPr>
          </a:p>
          <a:p>
            <a:pPr marL="0" indent="0" algn="ctr">
              <a:buNone/>
            </a:pPr>
            <a:r>
              <a:rPr lang="uk-UA" sz="4000" b="1" dirty="0" smtClean="0">
                <a:solidFill>
                  <a:srgbClr val="003399"/>
                </a:solidFill>
              </a:rPr>
              <a:t>КРЕАТИВНИХ ІНДУСТРІЙ</a:t>
            </a:r>
            <a:endParaRPr lang="en-US" sz="4000" b="1" dirty="0">
              <a:solidFill>
                <a:srgbClr val="003399"/>
              </a:solidFill>
            </a:endParaRPr>
          </a:p>
        </p:txBody>
      </p:sp>
      <p:sp>
        <p:nvSpPr>
          <p:cNvPr id="4" name="Text 1"/>
          <p:cNvSpPr/>
          <p:nvPr/>
        </p:nvSpPr>
        <p:spPr>
          <a:xfrm>
            <a:off x="266218" y="4079067"/>
            <a:ext cx="6412374" cy="2772995"/>
          </a:xfrm>
          <a:prstGeom prst="rect">
            <a:avLst/>
          </a:prstGeom>
          <a:noFill/>
          <a:ln/>
        </p:spPr>
        <p:txBody>
          <a:bodyPr wrap="none" lIns="0" tIns="0" rIns="0" bIns="0" rtlCol="0" anchor="t"/>
          <a:lstStyle/>
          <a:p>
            <a:pPr marL="0" algn="ctr">
              <a:buNone/>
            </a:pPr>
            <a:r>
              <a:rPr lang="en-US" sz="2000" b="1" dirty="0">
                <a:solidFill>
                  <a:schemeClr val="accent4">
                    <a:lumMod val="50000"/>
                  </a:schemeClr>
                </a:solidFill>
                <a:latin typeface="Inter" pitchFamily="34" charset="0"/>
                <a:ea typeface="Inter" pitchFamily="34" charset="-122"/>
                <a:cs typeface="Inter" pitchFamily="34" charset="-120"/>
              </a:rPr>
              <a:t>Освітньо-професійна програма </a:t>
            </a:r>
            <a:endParaRPr lang="en-US" sz="2000" b="1" dirty="0">
              <a:solidFill>
                <a:schemeClr val="accent4">
                  <a:lumMod val="50000"/>
                </a:schemeClr>
              </a:solidFill>
            </a:endParaRPr>
          </a:p>
          <a:p>
            <a:pPr algn="ctr"/>
            <a:r>
              <a:rPr lang="uk-UA" sz="2000" b="1" dirty="0">
                <a:solidFill>
                  <a:schemeClr val="accent4">
                    <a:lumMod val="50000"/>
                  </a:schemeClr>
                </a:solidFill>
                <a:latin typeface="Inter" panose="020B0604020202020204" charset="0"/>
                <a:ea typeface="Inter" panose="020B0604020202020204" charset="0"/>
              </a:rPr>
              <a:t>п</a:t>
            </a:r>
            <a:r>
              <a:rPr lang="uk-UA" sz="2000" b="1" dirty="0" smtClean="0">
                <a:solidFill>
                  <a:schemeClr val="accent4">
                    <a:lumMod val="50000"/>
                  </a:schemeClr>
                </a:solidFill>
                <a:latin typeface="Inter" panose="020B0604020202020204" charset="0"/>
                <a:ea typeface="Inter" panose="020B0604020202020204" charset="0"/>
              </a:rPr>
              <a:t>ершого </a:t>
            </a:r>
            <a:r>
              <a:rPr lang="uk-UA" sz="2000" b="1" dirty="0">
                <a:solidFill>
                  <a:schemeClr val="accent4">
                    <a:lumMod val="50000"/>
                  </a:schemeClr>
                </a:solidFill>
                <a:latin typeface="Inter" panose="020B0604020202020204" charset="0"/>
                <a:ea typeface="Inter" panose="020B0604020202020204" charset="0"/>
              </a:rPr>
              <a:t>(</a:t>
            </a:r>
            <a:r>
              <a:rPr lang="uk-UA" sz="2000" b="1" dirty="0" smtClean="0">
                <a:solidFill>
                  <a:schemeClr val="accent4">
                    <a:lumMod val="50000"/>
                  </a:schemeClr>
                </a:solidFill>
                <a:latin typeface="Inter" panose="020B0604020202020204" charset="0"/>
                <a:ea typeface="Inter" panose="020B0604020202020204" charset="0"/>
              </a:rPr>
              <a:t>бакалаврського) </a:t>
            </a:r>
            <a:r>
              <a:rPr lang="en-US" sz="2000" b="1" dirty="0" smtClean="0">
                <a:solidFill>
                  <a:schemeClr val="accent4">
                    <a:lumMod val="50000"/>
                  </a:schemeClr>
                </a:solidFill>
                <a:latin typeface="Inter" pitchFamily="34" charset="0"/>
                <a:ea typeface="Inter" pitchFamily="34" charset="-122"/>
                <a:cs typeface="Inter" pitchFamily="34" charset="-120"/>
              </a:rPr>
              <a:t>рівня</a:t>
            </a:r>
            <a:r>
              <a:rPr lang="uk-UA" sz="2000" b="1" dirty="0" smtClean="0">
                <a:solidFill>
                  <a:schemeClr val="accent4">
                    <a:lumMod val="50000"/>
                  </a:schemeClr>
                </a:solidFill>
                <a:latin typeface="Inter" pitchFamily="34" charset="0"/>
                <a:ea typeface="Inter" pitchFamily="34" charset="-122"/>
                <a:cs typeface="Inter" pitchFamily="34" charset="-120"/>
              </a:rPr>
              <a:t> вищої освіти</a:t>
            </a:r>
          </a:p>
          <a:p>
            <a:pPr algn="ctr"/>
            <a:endParaRPr lang="uk-UA" sz="2000" b="1" dirty="0" smtClean="0">
              <a:solidFill>
                <a:schemeClr val="accent4">
                  <a:lumMod val="50000"/>
                </a:schemeClr>
              </a:solidFill>
              <a:latin typeface="Inter" pitchFamily="34" charset="0"/>
              <a:ea typeface="Inter" pitchFamily="34" charset="-122"/>
              <a:cs typeface="Inter" pitchFamily="34" charset="-120"/>
            </a:endParaRPr>
          </a:p>
          <a:p>
            <a:pPr algn="ctr"/>
            <a:r>
              <a:rPr lang="uk-UA" sz="2000" b="1" dirty="0" smtClean="0">
                <a:solidFill>
                  <a:schemeClr val="accent4">
                    <a:lumMod val="50000"/>
                  </a:schemeClr>
                </a:solidFill>
                <a:latin typeface="Inter" pitchFamily="34" charset="0"/>
                <a:ea typeface="Inter" pitchFamily="34" charset="-122"/>
                <a:cs typeface="Inter" pitchFamily="34" charset="-120"/>
              </a:rPr>
              <a:t>за спеціальністю </a:t>
            </a:r>
            <a:r>
              <a:rPr lang="en-US" sz="2000" b="1" dirty="0" smtClean="0">
                <a:solidFill>
                  <a:schemeClr val="accent4">
                    <a:lumMod val="50000"/>
                  </a:schemeClr>
                </a:solidFill>
                <a:latin typeface="Inter" pitchFamily="34" charset="0"/>
                <a:ea typeface="Inter" pitchFamily="34" charset="-122"/>
                <a:cs typeface="Inter" pitchFamily="34" charset="-120"/>
              </a:rPr>
              <a:t>D3 </a:t>
            </a:r>
            <a:r>
              <a:rPr lang="uk-UA" sz="2000" b="1" dirty="0" smtClean="0">
                <a:solidFill>
                  <a:schemeClr val="accent4">
                    <a:lumMod val="50000"/>
                  </a:schemeClr>
                </a:solidFill>
                <a:latin typeface="Inter" pitchFamily="34" charset="0"/>
                <a:ea typeface="Inter" pitchFamily="34" charset="-122"/>
                <a:cs typeface="Inter" pitchFamily="34" charset="-120"/>
              </a:rPr>
              <a:t>Менеджмент</a:t>
            </a:r>
          </a:p>
          <a:p>
            <a:pPr algn="ctr"/>
            <a:r>
              <a:rPr lang="uk-UA" sz="2000" b="1" dirty="0" smtClean="0">
                <a:solidFill>
                  <a:schemeClr val="accent4">
                    <a:lumMod val="50000"/>
                  </a:schemeClr>
                </a:solidFill>
                <a:latin typeface="Inter" pitchFamily="34" charset="0"/>
                <a:ea typeface="Inter" pitchFamily="34" charset="-122"/>
                <a:cs typeface="Inter" pitchFamily="34" charset="-120"/>
              </a:rPr>
              <a:t>галузі знань </a:t>
            </a:r>
            <a:r>
              <a:rPr lang="en-US" sz="2000" b="1" dirty="0" smtClean="0">
                <a:solidFill>
                  <a:schemeClr val="accent4">
                    <a:lumMod val="50000"/>
                  </a:schemeClr>
                </a:solidFill>
                <a:latin typeface="Inter" pitchFamily="34" charset="0"/>
                <a:ea typeface="Inter" pitchFamily="34" charset="-122"/>
                <a:cs typeface="Inter" pitchFamily="34" charset="-120"/>
              </a:rPr>
              <a:t>D </a:t>
            </a:r>
            <a:r>
              <a:rPr lang="uk-UA" sz="2000" b="1" dirty="0" smtClean="0">
                <a:solidFill>
                  <a:schemeClr val="accent4">
                    <a:lumMod val="50000"/>
                  </a:schemeClr>
                </a:solidFill>
                <a:latin typeface="Inter" pitchFamily="34" charset="0"/>
                <a:ea typeface="Inter" pitchFamily="34" charset="-122"/>
                <a:cs typeface="Inter" pitchFamily="34" charset="-120"/>
              </a:rPr>
              <a:t>Бізнес, адміністрування та право</a:t>
            </a:r>
            <a:endParaRPr lang="en-US" sz="2000" b="1" dirty="0" smtClean="0">
              <a:solidFill>
                <a:schemeClr val="accent4">
                  <a:lumMod val="50000"/>
                </a:schemeClr>
              </a:solidFill>
              <a:latin typeface="Inter" pitchFamily="34" charset="0"/>
              <a:ea typeface="Inter" pitchFamily="34" charset="-122"/>
              <a:cs typeface="Inter" pitchFamily="34" charset="-120"/>
            </a:endParaRPr>
          </a:p>
        </p:txBody>
      </p:sp>
      <p:sp>
        <p:nvSpPr>
          <p:cNvPr id="5" name="Text 0"/>
          <p:cNvSpPr/>
          <p:nvPr/>
        </p:nvSpPr>
        <p:spPr>
          <a:xfrm>
            <a:off x="559926" y="2887873"/>
            <a:ext cx="5824957" cy="560013"/>
          </a:xfrm>
          <a:prstGeom prst="rect">
            <a:avLst/>
          </a:prstGeom>
          <a:noFill/>
          <a:ln/>
        </p:spPr>
        <p:txBody>
          <a:bodyPr wrap="square" lIns="0" tIns="0" rIns="0" bIns="0" rtlCol="0" anchor="t"/>
          <a:lstStyle/>
          <a:p>
            <a:pPr marL="0" indent="0" algn="ctr">
              <a:buNone/>
            </a:pPr>
            <a:r>
              <a:rPr lang="en-US" sz="2800" b="1" dirty="0" smtClean="0">
                <a:solidFill>
                  <a:srgbClr val="070C6A"/>
                </a:solidFill>
              </a:rPr>
              <a:t>CREATIVE INDUSTRIES MANAGEMENT</a:t>
            </a:r>
            <a:endParaRPr lang="en-US" sz="2800" b="1" dirty="0">
              <a:solidFill>
                <a:srgbClr val="070C6A"/>
              </a:solidFill>
            </a:endParaRPr>
          </a:p>
        </p:txBody>
      </p:sp>
    </p:spTree>
    <p:extLst>
      <p:ext uri="{BB962C8B-B14F-4D97-AF65-F5344CB8AC3E}">
        <p14:creationId xmlns:p14="http://schemas.microsoft.com/office/powerpoint/2010/main" val="1174734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alpha val="19000"/>
          </a:srgbClr>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srcRect t="6262"/>
          <a:stretch/>
        </p:blipFill>
        <p:spPr>
          <a:xfrm>
            <a:off x="1433016" y="1091821"/>
            <a:ext cx="11614243" cy="7137779"/>
          </a:xfrm>
          <a:prstGeom prst="rect">
            <a:avLst/>
          </a:prstGeom>
        </p:spPr>
      </p:pic>
      <p:sp>
        <p:nvSpPr>
          <p:cNvPr id="134" name="Text 0"/>
          <p:cNvSpPr/>
          <p:nvPr/>
        </p:nvSpPr>
        <p:spPr>
          <a:xfrm>
            <a:off x="2257044" y="293842"/>
            <a:ext cx="10599145" cy="538672"/>
          </a:xfrm>
          <a:prstGeom prst="rect">
            <a:avLst/>
          </a:prstGeom>
          <a:noFill/>
          <a:ln/>
        </p:spPr>
        <p:txBody>
          <a:bodyPr wrap="none" lIns="0" tIns="0" rIns="0" bIns="0" rtlCol="0" anchor="t"/>
          <a:lstStyle/>
          <a:p>
            <a:pPr>
              <a:lnSpc>
                <a:spcPts val="3900"/>
              </a:lnSpc>
            </a:pPr>
            <a:r>
              <a:rPr lang="uk-UA" sz="2800" b="1" dirty="0">
                <a:solidFill>
                  <a:srgbClr val="003399"/>
                </a:solidFill>
                <a:ea typeface="Inter Bold" pitchFamily="34" charset="-122"/>
                <a:cs typeface="Inter Bold" pitchFamily="34" charset="-120"/>
              </a:rPr>
              <a:t>СТРУКТУРНО-ЛОГІЧНА СХЕМА ОСВІТНЬО-ПРОФЕСІЙНОЇ ПРОГРАМИ</a:t>
            </a:r>
            <a:endParaRPr lang="en-US" sz="2800" dirty="0">
              <a:solidFill>
                <a:srgbClr val="003399"/>
              </a:solidFill>
            </a:endParaRPr>
          </a:p>
        </p:txBody>
      </p:sp>
    </p:spTree>
    <p:extLst>
      <p:ext uri="{BB962C8B-B14F-4D97-AF65-F5344CB8AC3E}">
        <p14:creationId xmlns:p14="http://schemas.microsoft.com/office/powerpoint/2010/main" val="1103432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0" name="Shape 6"/>
          <p:cNvSpPr/>
          <p:nvPr/>
        </p:nvSpPr>
        <p:spPr>
          <a:xfrm>
            <a:off x="556378" y="1713386"/>
            <a:ext cx="13718423" cy="1308102"/>
          </a:xfrm>
          <a:prstGeom prst="roundRect">
            <a:avLst>
              <a:gd name="adj" fmla="val 19361"/>
            </a:avLst>
          </a:prstGeom>
          <a:solidFill>
            <a:schemeClr val="accent5">
              <a:lumMod val="20000"/>
              <a:lumOff val="80000"/>
            </a:schemeClr>
          </a:solidFill>
          <a:ln/>
        </p:spPr>
      </p:sp>
      <p:sp>
        <p:nvSpPr>
          <p:cNvPr id="19" name="Shape 6"/>
          <p:cNvSpPr/>
          <p:nvPr/>
        </p:nvSpPr>
        <p:spPr>
          <a:xfrm>
            <a:off x="669723" y="7057789"/>
            <a:ext cx="13718423" cy="700168"/>
          </a:xfrm>
          <a:prstGeom prst="roundRect">
            <a:avLst>
              <a:gd name="adj" fmla="val 19361"/>
            </a:avLst>
          </a:prstGeom>
          <a:solidFill>
            <a:schemeClr val="accent5">
              <a:lumMod val="20000"/>
              <a:lumOff val="80000"/>
            </a:schemeClr>
          </a:solidFill>
          <a:ln/>
        </p:spPr>
      </p:sp>
      <p:sp>
        <p:nvSpPr>
          <p:cNvPr id="3" name="Text 1"/>
          <p:cNvSpPr/>
          <p:nvPr/>
        </p:nvSpPr>
        <p:spPr>
          <a:xfrm>
            <a:off x="556378" y="479302"/>
            <a:ext cx="13042821" cy="590550"/>
          </a:xfrm>
          <a:prstGeom prst="rect">
            <a:avLst/>
          </a:prstGeom>
          <a:noFill/>
          <a:ln/>
        </p:spPr>
        <p:txBody>
          <a:bodyPr wrap="square" lIns="0" tIns="0" rIns="0" bIns="0" rtlCol="0" anchor="t"/>
          <a:lstStyle/>
          <a:p>
            <a:pPr marL="0" indent="0" algn="ctr">
              <a:lnSpc>
                <a:spcPts val="3900"/>
              </a:lnSpc>
              <a:buNone/>
            </a:pPr>
            <a:r>
              <a:rPr lang="en-US" sz="2800" b="1" dirty="0">
                <a:solidFill>
                  <a:srgbClr val="003399"/>
                </a:solidFill>
                <a:ea typeface="Inter Bold" pitchFamily="34" charset="-122"/>
                <a:cs typeface="Inter Bold" pitchFamily="34" charset="-120"/>
              </a:rPr>
              <a:t>КОМПЕТЕНТНІСНИЙ ПОТЕНЦІАЛ </a:t>
            </a:r>
            <a:r>
              <a:rPr lang="en-US" sz="2800" b="1" dirty="0" smtClean="0">
                <a:solidFill>
                  <a:srgbClr val="003399"/>
                </a:solidFill>
                <a:ea typeface="Inter Bold" pitchFamily="34" charset="-122"/>
                <a:cs typeface="Inter Bold" pitchFamily="34" charset="-120"/>
              </a:rPr>
              <a:t>І </a:t>
            </a:r>
            <a:r>
              <a:rPr lang="en-US" sz="2800" b="1" dirty="0">
                <a:solidFill>
                  <a:srgbClr val="003399"/>
                </a:solidFill>
                <a:ea typeface="Inter Bold" pitchFamily="34" charset="-122"/>
                <a:cs typeface="Inter Bold" pitchFamily="34" charset="-120"/>
              </a:rPr>
              <a:t>ПРОФЕСІЙНІ РЕЗУЛЬТАТИ НАВЧАННЯ</a:t>
            </a:r>
            <a:endParaRPr lang="en-US" sz="2800" dirty="0">
              <a:solidFill>
                <a:srgbClr val="003399"/>
              </a:solidFill>
            </a:endParaRPr>
          </a:p>
        </p:txBody>
      </p:sp>
      <p:sp>
        <p:nvSpPr>
          <p:cNvPr id="4" name="Text 2"/>
          <p:cNvSpPr/>
          <p:nvPr/>
        </p:nvSpPr>
        <p:spPr>
          <a:xfrm>
            <a:off x="4240406" y="1250573"/>
            <a:ext cx="5095042" cy="297656"/>
          </a:xfrm>
          <a:prstGeom prst="rect">
            <a:avLst/>
          </a:prstGeom>
          <a:noFill/>
          <a:ln/>
        </p:spPr>
        <p:txBody>
          <a:bodyPr wrap="none" lIns="0" tIns="0" rIns="0" bIns="0" rtlCol="0" anchor="t"/>
          <a:lstStyle/>
          <a:p>
            <a:pPr marL="0" indent="0" algn="ctr">
              <a:lnSpc>
                <a:spcPts val="2300"/>
              </a:lnSpc>
              <a:buNone/>
            </a:pPr>
            <a:r>
              <a:rPr lang="uk-UA" sz="2300" b="1" dirty="0">
                <a:solidFill>
                  <a:srgbClr val="003399"/>
                </a:solidFill>
                <a:ea typeface="Inter Bold" pitchFamily="34" charset="-122"/>
                <a:cs typeface="Inter Bold" pitchFamily="34" charset="-120"/>
              </a:rPr>
              <a:t>КЛЮЧОВІ </a:t>
            </a:r>
            <a:r>
              <a:rPr lang="en-US" sz="2300" b="1" dirty="0">
                <a:solidFill>
                  <a:srgbClr val="003399"/>
                </a:solidFill>
                <a:ea typeface="Inter Bold" pitchFamily="34" charset="-122"/>
                <a:cs typeface="Inter Bold" pitchFamily="34" charset="-120"/>
              </a:rPr>
              <a:t>КОМПЕТЕНТНОСТІ ВИПУСКНИКА</a:t>
            </a:r>
            <a:endParaRPr lang="en-US" sz="2300" dirty="0">
              <a:solidFill>
                <a:srgbClr val="003399"/>
              </a:solidFill>
            </a:endParaRPr>
          </a:p>
        </p:txBody>
      </p:sp>
      <p:sp>
        <p:nvSpPr>
          <p:cNvPr id="5" name="Text 3"/>
          <p:cNvSpPr/>
          <p:nvPr/>
        </p:nvSpPr>
        <p:spPr>
          <a:xfrm>
            <a:off x="1020166" y="1980576"/>
            <a:ext cx="12940387" cy="1025021"/>
          </a:xfrm>
          <a:prstGeom prst="rect">
            <a:avLst/>
          </a:prstGeom>
          <a:noFill/>
          <a:ln/>
        </p:spPr>
        <p:txBody>
          <a:bodyPr wrap="square" lIns="0" tIns="0" rIns="0" bIns="0" rtlCol="0" anchor="t"/>
          <a:lstStyle/>
          <a:p>
            <a:pPr algn="ctr">
              <a:lnSpc>
                <a:spcPts val="1550"/>
              </a:lnSpc>
            </a:pPr>
            <a:r>
              <a:rPr lang="uk-UA" sz="2400" dirty="0">
                <a:ea typeface="Inter" pitchFamily="34" charset="-122"/>
                <a:cs typeface="Inter" pitchFamily="34" charset="-120"/>
              </a:rPr>
              <a:t>Програма сфокусована на формування загальноосвітніх та професійних компетентностей у сфері менеджменту з акцентом на інтеграцію управлінських практик із творчими процесами, розвиток лідерських якостей та підприємницького мислення для успішної реалізації інноваційних проєктів у креативних індустріях</a:t>
            </a:r>
            <a:r>
              <a:rPr lang="uk-UA" sz="2400" dirty="0" smtClean="0">
                <a:ea typeface="Inter" pitchFamily="34" charset="-122"/>
                <a:cs typeface="Inter" pitchFamily="34" charset="-120"/>
              </a:rPr>
              <a:t>.</a:t>
            </a:r>
            <a:endParaRPr lang="uk-UA" sz="2400" dirty="0">
              <a:ea typeface="Inter" pitchFamily="34" charset="-122"/>
              <a:cs typeface="Inter" pitchFamily="34" charset="-120"/>
            </a:endParaRPr>
          </a:p>
        </p:txBody>
      </p:sp>
      <p:pic>
        <p:nvPicPr>
          <p:cNvPr id="6" name="Image 0" descr="preencoded.png"/>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20167" y="4929160"/>
            <a:ext cx="496133" cy="496133"/>
          </a:xfrm>
          <a:prstGeom prst="rect">
            <a:avLst/>
          </a:prstGeom>
        </p:spPr>
      </p:pic>
      <p:sp>
        <p:nvSpPr>
          <p:cNvPr id="7" name="Text 4"/>
          <p:cNvSpPr/>
          <p:nvPr/>
        </p:nvSpPr>
        <p:spPr>
          <a:xfrm>
            <a:off x="2087801" y="5137322"/>
            <a:ext cx="2739390" cy="248126"/>
          </a:xfrm>
          <a:prstGeom prst="rect">
            <a:avLst/>
          </a:prstGeom>
          <a:noFill/>
          <a:ln/>
        </p:spPr>
        <p:txBody>
          <a:bodyPr wrap="none" lIns="0" tIns="0" rIns="0" bIns="0" rtlCol="0" anchor="t"/>
          <a:lstStyle/>
          <a:p>
            <a:pPr>
              <a:lnSpc>
                <a:spcPts val="1950"/>
              </a:lnSpc>
            </a:pPr>
            <a:r>
              <a:rPr lang="uk-UA" sz="1950" b="1" dirty="0">
                <a:solidFill>
                  <a:srgbClr val="003399"/>
                </a:solidFill>
                <a:ea typeface="Inter Bold" pitchFamily="34" charset="-122"/>
                <a:cs typeface="Inter Bold" pitchFamily="34" charset="-120"/>
              </a:rPr>
              <a:t>Економічна адаптивність </a:t>
            </a:r>
            <a:endParaRPr lang="en-US" sz="1950" dirty="0">
              <a:solidFill>
                <a:srgbClr val="003399"/>
              </a:solidFill>
            </a:endParaRPr>
          </a:p>
        </p:txBody>
      </p:sp>
      <p:sp>
        <p:nvSpPr>
          <p:cNvPr id="8" name="Text 5"/>
          <p:cNvSpPr/>
          <p:nvPr/>
        </p:nvSpPr>
        <p:spPr>
          <a:xfrm>
            <a:off x="669723" y="5799467"/>
            <a:ext cx="6645356" cy="674727"/>
          </a:xfrm>
          <a:prstGeom prst="rect">
            <a:avLst/>
          </a:prstGeom>
          <a:noFill/>
          <a:ln/>
        </p:spPr>
        <p:txBody>
          <a:bodyPr wrap="square" lIns="0" tIns="0" rIns="0" bIns="0" rtlCol="0" anchor="t"/>
          <a:lstStyle/>
          <a:p>
            <a:pPr>
              <a:lnSpc>
                <a:spcPts val="1550"/>
              </a:lnSpc>
            </a:pPr>
            <a:r>
              <a:rPr lang="uk-UA" dirty="0" smtClean="0">
                <a:latin typeface="Inter" pitchFamily="34" charset="0"/>
                <a:ea typeface="Inter" pitchFamily="34" charset="-122"/>
                <a:cs typeface="Inter" pitchFamily="34" charset="-120"/>
              </a:rPr>
              <a:t>Здатність </a:t>
            </a:r>
            <a:r>
              <a:rPr lang="uk-UA" dirty="0">
                <a:latin typeface="Inter" pitchFamily="34" charset="0"/>
                <a:ea typeface="Inter" pitchFamily="34" charset="-122"/>
                <a:cs typeface="Inter" pitchFamily="34" charset="-120"/>
              </a:rPr>
              <a:t>аналізувати ринкову кон’юнктуру та застосовувати інноваційний інструментарій менеджменту для стратегічного планування й ефективного функціонування організації.</a:t>
            </a:r>
            <a:endParaRPr lang="en-US" dirty="0"/>
          </a:p>
        </p:txBody>
      </p:sp>
      <p:pic>
        <p:nvPicPr>
          <p:cNvPr id="9" name="Image 1" descr="preencoded.png"/>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439141" y="3180674"/>
            <a:ext cx="496133" cy="496133"/>
          </a:xfrm>
          <a:prstGeom prst="rect">
            <a:avLst/>
          </a:prstGeom>
        </p:spPr>
      </p:pic>
      <p:sp>
        <p:nvSpPr>
          <p:cNvPr id="10" name="Text 6"/>
          <p:cNvSpPr/>
          <p:nvPr/>
        </p:nvSpPr>
        <p:spPr>
          <a:xfrm>
            <a:off x="8582144" y="3347042"/>
            <a:ext cx="2862143" cy="248126"/>
          </a:xfrm>
          <a:prstGeom prst="rect">
            <a:avLst/>
          </a:prstGeom>
          <a:noFill/>
          <a:ln/>
        </p:spPr>
        <p:txBody>
          <a:bodyPr wrap="none" lIns="0" tIns="0" rIns="0" bIns="0" rtlCol="0" anchor="t"/>
          <a:lstStyle/>
          <a:p>
            <a:pPr>
              <a:lnSpc>
                <a:spcPts val="1950"/>
              </a:lnSpc>
            </a:pPr>
            <a:r>
              <a:rPr lang="uk-UA" sz="1950" b="1" dirty="0">
                <a:solidFill>
                  <a:srgbClr val="003399"/>
                </a:solidFill>
                <a:ea typeface="Inter Bold" pitchFamily="34" charset="-122"/>
                <a:cs typeface="Inter Bold" pitchFamily="34" charset="-120"/>
              </a:rPr>
              <a:t>Інноваційна креативність </a:t>
            </a:r>
            <a:endParaRPr lang="en-US" sz="1950" dirty="0">
              <a:solidFill>
                <a:srgbClr val="003399"/>
              </a:solidFill>
            </a:endParaRPr>
          </a:p>
        </p:txBody>
      </p:sp>
      <p:sp>
        <p:nvSpPr>
          <p:cNvPr id="11" name="Text 7"/>
          <p:cNvSpPr/>
          <p:nvPr/>
        </p:nvSpPr>
        <p:spPr>
          <a:xfrm>
            <a:off x="7387963" y="3952317"/>
            <a:ext cx="6397466" cy="396954"/>
          </a:xfrm>
          <a:prstGeom prst="rect">
            <a:avLst/>
          </a:prstGeom>
          <a:noFill/>
          <a:ln/>
        </p:spPr>
        <p:txBody>
          <a:bodyPr wrap="square" lIns="0" tIns="0" rIns="0" bIns="0" rtlCol="0" anchor="t"/>
          <a:lstStyle/>
          <a:p>
            <a:pPr>
              <a:lnSpc>
                <a:spcPts val="1550"/>
              </a:lnSpc>
            </a:pPr>
            <a:r>
              <a:rPr lang="ru-RU" dirty="0">
                <a:latin typeface="Inter" pitchFamily="34" charset="0"/>
                <a:ea typeface="Inter" pitchFamily="34" charset="-122"/>
                <a:cs typeface="Inter" pitchFamily="34" charset="-120"/>
              </a:rPr>
              <a:t>Генерація унікальних ідей та їх впровадження у практичну діяльність шляхом абстрактного мислення, синтезу знань та використання сучасних ІТ-технологій.</a:t>
            </a:r>
            <a:endParaRPr lang="en-US" dirty="0"/>
          </a:p>
        </p:txBody>
      </p:sp>
      <p:pic>
        <p:nvPicPr>
          <p:cNvPr id="12" name="Image 2" descr="preencoded.png"/>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83063" y="3217189"/>
            <a:ext cx="496133" cy="496133"/>
          </a:xfrm>
          <a:prstGeom prst="rect">
            <a:avLst/>
          </a:prstGeom>
        </p:spPr>
      </p:pic>
      <p:sp>
        <p:nvSpPr>
          <p:cNvPr id="13" name="Text 8"/>
          <p:cNvSpPr/>
          <p:nvPr/>
        </p:nvSpPr>
        <p:spPr>
          <a:xfrm>
            <a:off x="2087801" y="3388323"/>
            <a:ext cx="3101816" cy="248126"/>
          </a:xfrm>
          <a:prstGeom prst="rect">
            <a:avLst/>
          </a:prstGeom>
          <a:noFill/>
          <a:ln/>
        </p:spPr>
        <p:txBody>
          <a:bodyPr wrap="none" lIns="0" tIns="0" rIns="0" bIns="0" rtlCol="0" anchor="t"/>
          <a:lstStyle/>
          <a:p>
            <a:pPr>
              <a:lnSpc>
                <a:spcPts val="1950"/>
              </a:lnSpc>
            </a:pPr>
            <a:r>
              <a:rPr lang="uk-UA" sz="1950" b="1" dirty="0">
                <a:solidFill>
                  <a:srgbClr val="003399"/>
                </a:solidFill>
                <a:ea typeface="Inter Bold" pitchFamily="34" charset="-122"/>
                <a:cs typeface="Inter Bold" pitchFamily="34" charset="-120"/>
              </a:rPr>
              <a:t>Прикладний менеджмент</a:t>
            </a:r>
            <a:endParaRPr lang="en-US" sz="1950" b="1" dirty="0">
              <a:solidFill>
                <a:srgbClr val="003399"/>
              </a:solidFill>
            </a:endParaRPr>
          </a:p>
        </p:txBody>
      </p:sp>
      <p:sp>
        <p:nvSpPr>
          <p:cNvPr id="14" name="Text 9"/>
          <p:cNvSpPr/>
          <p:nvPr/>
        </p:nvSpPr>
        <p:spPr>
          <a:xfrm>
            <a:off x="669723" y="4003284"/>
            <a:ext cx="6397347" cy="664086"/>
          </a:xfrm>
          <a:prstGeom prst="rect">
            <a:avLst/>
          </a:prstGeom>
          <a:noFill/>
          <a:ln/>
        </p:spPr>
        <p:txBody>
          <a:bodyPr wrap="square" lIns="0" tIns="0" rIns="0" bIns="0" rtlCol="0" anchor="t"/>
          <a:lstStyle/>
          <a:p>
            <a:pPr>
              <a:lnSpc>
                <a:spcPts val="1550"/>
              </a:lnSpc>
            </a:pPr>
            <a:r>
              <a:rPr lang="ru-RU" dirty="0">
                <a:latin typeface="Inter" pitchFamily="34" charset="0"/>
                <a:ea typeface="Inter" pitchFamily="34" charset="-122"/>
                <a:cs typeface="Inter" pitchFamily="34" charset="-120"/>
              </a:rPr>
              <a:t>Здатність ефективно координувати ресурси організації та приймати обґрунтовані управлінські рішення для досягнення конкретних бізнес-результатів</a:t>
            </a:r>
            <a:r>
              <a:rPr lang="ru-RU" sz="1550" dirty="0">
                <a:solidFill>
                  <a:srgbClr val="405449"/>
                </a:solidFill>
                <a:latin typeface="Inter" pitchFamily="34" charset="0"/>
                <a:ea typeface="Inter" pitchFamily="34" charset="-122"/>
                <a:cs typeface="Inter" pitchFamily="34" charset="-120"/>
              </a:rPr>
              <a:t>.</a:t>
            </a:r>
            <a:endParaRPr lang="en-US" sz="1550" dirty="0"/>
          </a:p>
        </p:txBody>
      </p:sp>
      <p:pic>
        <p:nvPicPr>
          <p:cNvPr id="15" name="Image 3" descr="preencoded.png"/>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439141" y="4929160"/>
            <a:ext cx="496133" cy="496133"/>
          </a:xfrm>
          <a:prstGeom prst="rect">
            <a:avLst/>
          </a:prstGeom>
        </p:spPr>
      </p:pic>
      <p:sp>
        <p:nvSpPr>
          <p:cNvPr id="16" name="Text 10"/>
          <p:cNvSpPr/>
          <p:nvPr/>
        </p:nvSpPr>
        <p:spPr>
          <a:xfrm>
            <a:off x="8582144" y="5166010"/>
            <a:ext cx="3536990" cy="248126"/>
          </a:xfrm>
          <a:prstGeom prst="rect">
            <a:avLst/>
          </a:prstGeom>
          <a:noFill/>
          <a:ln/>
        </p:spPr>
        <p:txBody>
          <a:bodyPr wrap="none" lIns="0" tIns="0" rIns="0" bIns="0" rtlCol="0" anchor="t"/>
          <a:lstStyle/>
          <a:p>
            <a:pPr>
              <a:lnSpc>
                <a:spcPts val="1950"/>
              </a:lnSpc>
            </a:pPr>
            <a:r>
              <a:rPr lang="uk-UA" sz="1950" b="1" dirty="0">
                <a:solidFill>
                  <a:srgbClr val="003399"/>
                </a:solidFill>
                <a:ea typeface="Inter Bold" pitchFamily="34" charset="-122"/>
                <a:cs typeface="Inter Bold" pitchFamily="34" charset="-120"/>
              </a:rPr>
              <a:t>Міжкультурна</a:t>
            </a:r>
            <a:r>
              <a:rPr lang="uk-UA" sz="1950" b="1" dirty="0">
                <a:solidFill>
                  <a:srgbClr val="405449"/>
                </a:solidFill>
                <a:ea typeface="Inter Bold" pitchFamily="34" charset="-122"/>
                <a:cs typeface="Inter Bold" pitchFamily="34" charset="-120"/>
              </a:rPr>
              <a:t> </a:t>
            </a:r>
            <a:r>
              <a:rPr lang="uk-UA" sz="1950" b="1" dirty="0">
                <a:solidFill>
                  <a:srgbClr val="003399"/>
                </a:solidFill>
                <a:ea typeface="Inter Bold" pitchFamily="34" charset="-122"/>
                <a:cs typeface="Inter Bold" pitchFamily="34" charset="-120"/>
              </a:rPr>
              <a:t>взаємодія</a:t>
            </a:r>
            <a:endParaRPr lang="en-US" sz="1950" dirty="0">
              <a:solidFill>
                <a:srgbClr val="003399"/>
              </a:solidFill>
            </a:endParaRPr>
          </a:p>
        </p:txBody>
      </p:sp>
      <p:sp>
        <p:nvSpPr>
          <p:cNvPr id="17" name="Text 11"/>
          <p:cNvSpPr/>
          <p:nvPr/>
        </p:nvSpPr>
        <p:spPr>
          <a:xfrm>
            <a:off x="7439141" y="5722026"/>
            <a:ext cx="6397466" cy="396954"/>
          </a:xfrm>
          <a:prstGeom prst="rect">
            <a:avLst/>
          </a:prstGeom>
          <a:noFill/>
          <a:ln/>
        </p:spPr>
        <p:txBody>
          <a:bodyPr wrap="square" lIns="0" tIns="0" rIns="0" bIns="0" rtlCol="0" anchor="t"/>
          <a:lstStyle/>
          <a:p>
            <a:pPr>
              <a:lnSpc>
                <a:spcPts val="1550"/>
              </a:lnSpc>
            </a:pPr>
            <a:r>
              <a:rPr lang="ru-RU" dirty="0">
                <a:latin typeface="Inter" pitchFamily="34" charset="0"/>
                <a:ea typeface="Inter" pitchFamily="34" charset="-122"/>
                <a:cs typeface="Inter" pitchFamily="34" charset="-120"/>
              </a:rPr>
              <a:t>Забезпечення ефективної комунікації в міжнародному контексті на основі поваги до різноманітності та вміння налагоджувати конструктивний командний діалог.</a:t>
            </a:r>
            <a:endParaRPr lang="en-US" dirty="0"/>
          </a:p>
        </p:txBody>
      </p:sp>
      <p:sp>
        <p:nvSpPr>
          <p:cNvPr id="18" name="Text 12"/>
          <p:cNvSpPr/>
          <p:nvPr/>
        </p:nvSpPr>
        <p:spPr>
          <a:xfrm>
            <a:off x="917733" y="7324595"/>
            <a:ext cx="13042821" cy="198477"/>
          </a:xfrm>
          <a:prstGeom prst="rect">
            <a:avLst/>
          </a:prstGeom>
          <a:noFill/>
          <a:ln/>
        </p:spPr>
        <p:txBody>
          <a:bodyPr wrap="none" lIns="0" tIns="0" rIns="0" bIns="0" rtlCol="0" anchor="t"/>
          <a:lstStyle/>
          <a:p>
            <a:pPr marL="0" indent="0" algn="l">
              <a:lnSpc>
                <a:spcPts val="1550"/>
              </a:lnSpc>
              <a:buNone/>
            </a:pPr>
            <a:r>
              <a:rPr lang="en-US" sz="2000" dirty="0">
                <a:latin typeface="Inter" pitchFamily="34" charset="0"/>
                <a:ea typeface="Inter" pitchFamily="34" charset="-122"/>
                <a:cs typeface="Inter" pitchFamily="34" charset="-120"/>
              </a:rPr>
              <a:t>Результати навчання узгоджені з очікуваннями роботодавців та відповідають сучасним вимогам галузі.</a:t>
            </a:r>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2"/>
          <p:cNvSpPr/>
          <p:nvPr/>
        </p:nvSpPr>
        <p:spPr>
          <a:xfrm>
            <a:off x="5558861" y="431337"/>
            <a:ext cx="8204200" cy="996707"/>
          </a:xfrm>
          <a:prstGeom prst="rect">
            <a:avLst/>
          </a:prstGeom>
          <a:noFill/>
          <a:ln/>
        </p:spPr>
        <p:txBody>
          <a:bodyPr wrap="square" lIns="0" tIns="0" rIns="0" bIns="0" rtlCol="0" anchor="t"/>
          <a:lstStyle/>
          <a:p>
            <a:pPr marL="0" indent="0" algn="ctr">
              <a:lnSpc>
                <a:spcPts val="2950"/>
              </a:lnSpc>
              <a:buNone/>
            </a:pPr>
            <a:r>
              <a:rPr lang="uk-UA" sz="2800" b="1" dirty="0">
                <a:solidFill>
                  <a:srgbClr val="003399"/>
                </a:solidFill>
                <a:ea typeface="Inter Bold" pitchFamily="34" charset="-122"/>
                <a:cs typeface="Inter Bold" pitchFamily="34" charset="-120"/>
              </a:rPr>
              <a:t>І</a:t>
            </a:r>
            <a:r>
              <a:rPr lang="uk-UA" sz="2800" b="1" dirty="0" smtClean="0">
                <a:solidFill>
                  <a:srgbClr val="003399"/>
                </a:solidFill>
                <a:ea typeface="Inter Bold" pitchFamily="34" charset="-122"/>
                <a:cs typeface="Inter Bold" pitchFamily="34" charset="-120"/>
              </a:rPr>
              <a:t>НТЕГРАЛЬНА </a:t>
            </a:r>
            <a:r>
              <a:rPr lang="uk-UA" sz="2800" b="1" dirty="0">
                <a:solidFill>
                  <a:srgbClr val="003399"/>
                </a:solidFill>
                <a:ea typeface="Inter Bold" pitchFamily="34" charset="-122"/>
                <a:cs typeface="Inter Bold" pitchFamily="34" charset="-120"/>
              </a:rPr>
              <a:t>ТА </a:t>
            </a:r>
            <a:r>
              <a:rPr lang="en-US" sz="2800" b="1" dirty="0">
                <a:solidFill>
                  <a:srgbClr val="003399"/>
                </a:solidFill>
                <a:ea typeface="Inter Bold" pitchFamily="34" charset="-122"/>
                <a:cs typeface="Inter Bold" pitchFamily="34" charset="-120"/>
              </a:rPr>
              <a:t>ЗАГАЛЬНІ </a:t>
            </a:r>
            <a:endParaRPr lang="uk-UA" sz="2800" b="1" dirty="0" smtClean="0">
              <a:solidFill>
                <a:srgbClr val="003399"/>
              </a:solidFill>
              <a:ea typeface="Inter Bold" pitchFamily="34" charset="-122"/>
              <a:cs typeface="Inter Bold" pitchFamily="34" charset="-120"/>
            </a:endParaRPr>
          </a:p>
          <a:p>
            <a:pPr marL="0" indent="0" algn="ctr">
              <a:lnSpc>
                <a:spcPts val="2950"/>
              </a:lnSpc>
              <a:buNone/>
            </a:pPr>
            <a:r>
              <a:rPr lang="en-US" sz="2800" b="1" dirty="0" smtClean="0">
                <a:solidFill>
                  <a:srgbClr val="003399"/>
                </a:solidFill>
                <a:ea typeface="Inter Bold" pitchFamily="34" charset="-122"/>
                <a:cs typeface="Inter Bold" pitchFamily="34" charset="-120"/>
              </a:rPr>
              <a:t>ПРОГРАМНІ </a:t>
            </a:r>
            <a:r>
              <a:rPr lang="en-US" sz="2800" b="1" dirty="0">
                <a:solidFill>
                  <a:srgbClr val="003399"/>
                </a:solidFill>
                <a:ea typeface="Inter Bold" pitchFamily="34" charset="-122"/>
                <a:cs typeface="Inter Bold" pitchFamily="34" charset="-120"/>
              </a:rPr>
              <a:t>КОМПЕТЕНТНОСТІ</a:t>
            </a:r>
            <a:endParaRPr lang="en-US" sz="2800" dirty="0">
              <a:solidFill>
                <a:srgbClr val="003399"/>
              </a:solidFill>
            </a:endParaRPr>
          </a:p>
        </p:txBody>
      </p:sp>
      <p:sp>
        <p:nvSpPr>
          <p:cNvPr id="6" name="Shape 3"/>
          <p:cNvSpPr/>
          <p:nvPr/>
        </p:nvSpPr>
        <p:spPr>
          <a:xfrm>
            <a:off x="497084" y="3303581"/>
            <a:ext cx="9999552" cy="4690211"/>
          </a:xfrm>
          <a:prstGeom prst="roundRect">
            <a:avLst>
              <a:gd name="adj" fmla="val 7935"/>
            </a:avLst>
          </a:prstGeom>
          <a:solidFill>
            <a:schemeClr val="accent5">
              <a:lumMod val="20000"/>
              <a:lumOff val="80000"/>
            </a:schemeClr>
          </a:solidFill>
          <a:ln w="22860">
            <a:solidFill>
              <a:srgbClr val="CED9CE"/>
            </a:solidFill>
            <a:prstDash val="solid"/>
          </a:ln>
        </p:spPr>
      </p:sp>
      <p:sp>
        <p:nvSpPr>
          <p:cNvPr id="7" name="Text 4"/>
          <p:cNvSpPr/>
          <p:nvPr/>
        </p:nvSpPr>
        <p:spPr>
          <a:xfrm>
            <a:off x="5779901" y="1576991"/>
            <a:ext cx="5077341" cy="185023"/>
          </a:xfrm>
          <a:prstGeom prst="rect">
            <a:avLst/>
          </a:prstGeom>
          <a:noFill/>
          <a:ln/>
        </p:spPr>
        <p:txBody>
          <a:bodyPr wrap="square" lIns="0" tIns="0" rIns="0" bIns="0" rtlCol="0" anchor="t"/>
          <a:lstStyle/>
          <a:p>
            <a:pPr marL="0" indent="0" algn="l">
              <a:lnSpc>
                <a:spcPts val="1850"/>
              </a:lnSpc>
              <a:buNone/>
            </a:pPr>
            <a:r>
              <a:rPr lang="en-US" sz="1850" b="1" dirty="0">
                <a:solidFill>
                  <a:srgbClr val="003399"/>
                </a:solidFill>
                <a:ea typeface="Inter Bold" pitchFamily="34" charset="-122"/>
                <a:cs typeface="Inter Bold" pitchFamily="34" charset="-120"/>
              </a:rPr>
              <a:t>ІК. ІНТЕГРАЛЬНА КОМПЕТЕНТНІСТЬ</a:t>
            </a:r>
            <a:endParaRPr lang="en-US" sz="1850" dirty="0">
              <a:solidFill>
                <a:srgbClr val="003399"/>
              </a:solidFill>
            </a:endParaRPr>
          </a:p>
        </p:txBody>
      </p:sp>
      <p:sp>
        <p:nvSpPr>
          <p:cNvPr id="8" name="Text 5"/>
          <p:cNvSpPr/>
          <p:nvPr/>
        </p:nvSpPr>
        <p:spPr>
          <a:xfrm>
            <a:off x="5740400" y="2083149"/>
            <a:ext cx="8360313" cy="847625"/>
          </a:xfrm>
          <a:prstGeom prst="rect">
            <a:avLst/>
          </a:prstGeom>
          <a:noFill/>
          <a:ln/>
        </p:spPr>
        <p:txBody>
          <a:bodyPr wrap="square" lIns="0" tIns="0" rIns="0" bIns="0" rtlCol="0" anchor="t"/>
          <a:lstStyle/>
          <a:p>
            <a:pPr algn="just">
              <a:lnSpc>
                <a:spcPts val="1450"/>
              </a:lnSpc>
            </a:pPr>
            <a:r>
              <a:rPr lang="uk-UA" dirty="0">
                <a:ea typeface="Inter" pitchFamily="34" charset="-122"/>
                <a:cs typeface="Inter" pitchFamily="34" charset="-120"/>
              </a:rPr>
              <a:t>Здатність розв’язувати складні спеціалізовані задачі та практичні проблеми, які характеризуються комплексністю і невизначеністю умов у сфері менеджменту або у процесі навчання, що передбачає застосування теорій та методів соціальних та поведінкових наук.</a:t>
            </a:r>
            <a:endParaRPr lang="en-US" dirty="0"/>
          </a:p>
        </p:txBody>
      </p:sp>
      <p:sp>
        <p:nvSpPr>
          <p:cNvPr id="21" name="Прямоугольник 20"/>
          <p:cNvSpPr/>
          <p:nvPr/>
        </p:nvSpPr>
        <p:spPr>
          <a:xfrm>
            <a:off x="621086" y="3513959"/>
            <a:ext cx="9875550" cy="4478149"/>
          </a:xfrm>
          <a:prstGeom prst="rect">
            <a:avLst/>
          </a:prstGeom>
        </p:spPr>
        <p:txBody>
          <a:bodyPr wrap="square">
            <a:spAutoFit/>
          </a:bodyPr>
          <a:lstStyle/>
          <a:p>
            <a:pPr marL="19050" lvl="0" algn="just"/>
            <a:r>
              <a:rPr lang="uk-UA" sz="1500" dirty="0">
                <a:solidFill>
                  <a:prstClr val="black"/>
                </a:solidFill>
                <a:latin typeface="Times New Roman" panose="02020603050405020304" pitchFamily="18" charset="0"/>
                <a:ea typeface="Inter Bold"/>
              </a:rPr>
              <a:t>ЗК01. Здатність реалізувати свої права і обов’язки як члена суспільства, усвідомлювати цінності </a:t>
            </a:r>
            <a:r>
              <a:rPr lang="uk-UA" sz="1500" dirty="0" smtClean="0">
                <a:solidFill>
                  <a:prstClr val="black"/>
                </a:solidFill>
                <a:latin typeface="Times New Roman" panose="02020603050405020304" pitchFamily="18" charset="0"/>
                <a:ea typeface="Inter Bold"/>
              </a:rPr>
              <a:t>громадянського</a:t>
            </a:r>
          </a:p>
          <a:p>
            <a:pPr marL="19050" lvl="0" algn="just"/>
            <a:r>
              <a:rPr lang="uk-UA" sz="1500" dirty="0" smtClean="0">
                <a:solidFill>
                  <a:prstClr val="black"/>
                </a:solidFill>
                <a:latin typeface="Times New Roman" panose="02020603050405020304" pitchFamily="18" charset="0"/>
                <a:ea typeface="Inter Bold"/>
              </a:rPr>
              <a:t>суспільства  та  </a:t>
            </a:r>
            <a:r>
              <a:rPr lang="uk-UA" sz="1500" dirty="0">
                <a:solidFill>
                  <a:prstClr val="black"/>
                </a:solidFill>
                <a:latin typeface="Times New Roman" panose="02020603050405020304" pitchFamily="18" charset="0"/>
                <a:ea typeface="Inter Bold"/>
              </a:rPr>
              <a:t>необхідність  його  сталого розвитку, верховенства права, прав свобод людини і громадянина України.</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ЗК02. Здатність зберігати та примножувати моральні, культурні, наукові цінності та примножувати досягнення </a:t>
            </a:r>
            <a:endParaRPr lang="uk-UA" sz="1500" dirty="0" smtClean="0">
              <a:solidFill>
                <a:prstClr val="black"/>
              </a:solidFill>
              <a:latin typeface="Times New Roman" panose="02020603050405020304" pitchFamily="18" charset="0"/>
              <a:ea typeface="Inter Bold"/>
            </a:endParaRPr>
          </a:p>
          <a:p>
            <a:pPr marL="19050" lvl="0" algn="just"/>
            <a:r>
              <a:rPr lang="uk-UA" sz="1500" dirty="0" smtClean="0">
                <a:solidFill>
                  <a:prstClr val="black"/>
                </a:solidFill>
                <a:latin typeface="Times New Roman" panose="02020603050405020304" pitchFamily="18" charset="0"/>
                <a:ea typeface="Inter Bold"/>
              </a:rPr>
              <a:t>суспільства </a:t>
            </a:r>
            <a:r>
              <a:rPr lang="uk-UA" sz="1500" dirty="0">
                <a:solidFill>
                  <a:prstClr val="black"/>
                </a:solidFill>
                <a:latin typeface="Times New Roman" panose="02020603050405020304" pitchFamily="18" charset="0"/>
                <a:ea typeface="Inter Bold"/>
              </a:rPr>
              <a:t>на основі розуміння </a:t>
            </a:r>
            <a:r>
              <a:rPr lang="uk-UA" sz="1500" dirty="0" smtClean="0">
                <a:solidFill>
                  <a:prstClr val="black"/>
                </a:solidFill>
                <a:latin typeface="Times New Roman" panose="02020603050405020304" pitchFamily="18" charset="0"/>
                <a:ea typeface="Inter Bold"/>
              </a:rPr>
              <a:t>історії, її </a:t>
            </a:r>
            <a:r>
              <a:rPr lang="uk-UA" sz="1500" dirty="0">
                <a:solidFill>
                  <a:prstClr val="black"/>
                </a:solidFill>
                <a:latin typeface="Times New Roman" panose="02020603050405020304" pitchFamily="18" charset="0"/>
                <a:ea typeface="Inter Bold"/>
              </a:rPr>
              <a:t>місця у загальній системі знань про природу і суспільство та у </a:t>
            </a:r>
            <a:endParaRPr lang="uk-UA" sz="1500" dirty="0" smtClean="0">
              <a:solidFill>
                <a:prstClr val="black"/>
              </a:solidFill>
              <a:latin typeface="Times New Roman" panose="02020603050405020304" pitchFamily="18" charset="0"/>
              <a:ea typeface="Inter Bold"/>
            </a:endParaRPr>
          </a:p>
          <a:p>
            <a:pPr marL="19050" lvl="0" algn="just"/>
            <a:r>
              <a:rPr lang="uk-UA" sz="1500" dirty="0" smtClean="0">
                <a:solidFill>
                  <a:prstClr val="black"/>
                </a:solidFill>
                <a:latin typeface="Times New Roman" panose="02020603050405020304" pitchFamily="18" charset="0"/>
                <a:ea typeface="Inter Bold"/>
              </a:rPr>
              <a:t>розвитку суспільства.</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ЗК03. Здатність до абстрактного мислення, аналізу, синтезу. </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ЗК04. Здатність застосовувати знання у практичних ситуаціях.</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ЗК05. Знання та розуміння предметної області та розуміння професійної діяльності.</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ЗК06. Здатність спілкуватися державною мовою. </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ЗК07. Здатність спілкуватися іноземною мовою.</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ЗК08. Навички використання інформаційних і комунікаційних технологій.</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ЗК09. Здатність вчитися та оволодівати сучасними знаннями. </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ЗК10. Здатність до проведення досліджень на відповідному рівні. </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ЗК11. Здатність до адаптації та дії у новій ситуації</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ЗК12. Здатність генерувати нові ідеї (креативність).</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ЗК13. Цінування та повага різноманітності та мультикультурності.</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ЗК14. Здатність працювати у міжнародному контексті.</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ЗК15. Здатність діяти на основі етичних міркувань (мотивів).</a:t>
            </a:r>
            <a:endParaRPr lang="en-US" sz="1500" dirty="0">
              <a:solidFill>
                <a:prstClr val="black"/>
              </a:solidFill>
              <a:latin typeface="Inter Bold"/>
              <a:ea typeface="Inter Bold"/>
            </a:endParaRPr>
          </a:p>
          <a:p>
            <a:pPr marL="19050" lvl="0" algn="just"/>
            <a:r>
              <a:rPr lang="uk-UA" sz="1500" dirty="0">
                <a:solidFill>
                  <a:prstClr val="black"/>
                </a:solidFill>
                <a:latin typeface="Times New Roman" panose="02020603050405020304" pitchFamily="18" charset="0"/>
                <a:ea typeface="Inter Bold"/>
              </a:rPr>
              <a:t>ЗК16. Здатність ухвалювати рішення та діяти, дотримуючись принципу неприпустимості </a:t>
            </a:r>
            <a:r>
              <a:rPr lang="uk-UA" sz="1500" dirty="0" smtClean="0">
                <a:solidFill>
                  <a:prstClr val="black"/>
                </a:solidFill>
                <a:latin typeface="Times New Roman" panose="02020603050405020304" pitchFamily="18" charset="0"/>
                <a:ea typeface="Inter Bold"/>
              </a:rPr>
              <a:t>корупції.</a:t>
            </a:r>
            <a:endParaRPr lang="en-US" sz="1500" dirty="0"/>
          </a:p>
        </p:txBody>
      </p:sp>
      <p:pic>
        <p:nvPicPr>
          <p:cNvPr id="4" name="Рисунок 3"/>
          <p:cNvPicPr>
            <a:picLocks noChangeAspect="1"/>
          </p:cNvPicPr>
          <p:nvPr/>
        </p:nvPicPr>
        <p:blipFill>
          <a:blip r:embed="rId3"/>
          <a:stretch>
            <a:fillRect/>
          </a:stretch>
        </p:blipFill>
        <p:spPr>
          <a:xfrm>
            <a:off x="10857242" y="3244278"/>
            <a:ext cx="3445612" cy="4766957"/>
          </a:xfrm>
          <a:prstGeom prst="rect">
            <a:avLst/>
          </a:prstGeom>
        </p:spPr>
      </p:pic>
      <p:pic>
        <p:nvPicPr>
          <p:cNvPr id="3" name="Рисунок 2"/>
          <p:cNvPicPr>
            <a:picLocks noChangeAspect="1"/>
          </p:cNvPicPr>
          <p:nvPr/>
        </p:nvPicPr>
        <p:blipFill>
          <a:blip r:embed="rId4"/>
          <a:stretch>
            <a:fillRect/>
          </a:stretch>
        </p:blipFill>
        <p:spPr>
          <a:xfrm>
            <a:off x="3096243" y="125051"/>
            <a:ext cx="2241716" cy="2988956"/>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084" y="125051"/>
            <a:ext cx="2241717" cy="298895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364862" y="1041400"/>
            <a:ext cx="8773736" cy="6883399"/>
          </a:xfrm>
          <a:prstGeom prst="roundRect">
            <a:avLst>
              <a:gd name="adj" fmla="val 7935"/>
            </a:avLst>
          </a:prstGeom>
          <a:solidFill>
            <a:schemeClr val="accent5">
              <a:lumMod val="20000"/>
              <a:lumOff val="80000"/>
            </a:schemeClr>
          </a:solidFill>
          <a:ln w="22860">
            <a:solidFill>
              <a:srgbClr val="CED9CE"/>
            </a:solidFill>
            <a:prstDash val="solid"/>
          </a:ln>
        </p:spPr>
      </p:sp>
      <p:sp>
        <p:nvSpPr>
          <p:cNvPr id="2" name="Text 2"/>
          <p:cNvSpPr/>
          <p:nvPr/>
        </p:nvSpPr>
        <p:spPr>
          <a:xfrm>
            <a:off x="1629375" y="519004"/>
            <a:ext cx="6244709" cy="278249"/>
          </a:xfrm>
          <a:prstGeom prst="rect">
            <a:avLst/>
          </a:prstGeom>
          <a:noFill/>
          <a:ln/>
        </p:spPr>
        <p:txBody>
          <a:bodyPr wrap="none" lIns="0" tIns="0" rIns="0" bIns="0" rtlCol="0" anchor="t"/>
          <a:lstStyle/>
          <a:p>
            <a:pPr marL="0" indent="0" algn="ctr">
              <a:lnSpc>
                <a:spcPts val="2150"/>
              </a:lnSpc>
              <a:buNone/>
            </a:pPr>
            <a:r>
              <a:rPr lang="en-US" sz="2800" b="1" dirty="0">
                <a:solidFill>
                  <a:srgbClr val="003399"/>
                </a:solidFill>
                <a:ea typeface="Inter Bold" pitchFamily="34" charset="-122"/>
                <a:cs typeface="Inter Bold" pitchFamily="34" charset="-120"/>
              </a:rPr>
              <a:t>СПЕЦІАЛЬНІ ПРОГРАМНІ КОМПЕТЕНТНОСТІ</a:t>
            </a:r>
            <a:endParaRPr lang="en-US" sz="2800" dirty="0">
              <a:solidFill>
                <a:srgbClr val="003399"/>
              </a:solidFill>
            </a:endParaRPr>
          </a:p>
        </p:txBody>
      </p:sp>
      <p:sp>
        <p:nvSpPr>
          <p:cNvPr id="3" name="Прямоугольник 2"/>
          <p:cNvSpPr/>
          <p:nvPr/>
        </p:nvSpPr>
        <p:spPr>
          <a:xfrm>
            <a:off x="499160" y="1251445"/>
            <a:ext cx="8505141" cy="6463308"/>
          </a:xfrm>
          <a:prstGeom prst="rect">
            <a:avLst/>
          </a:prstGeom>
        </p:spPr>
        <p:txBody>
          <a:bodyPr wrap="square">
            <a:spAutoFit/>
          </a:bodyPr>
          <a:lstStyle/>
          <a:p>
            <a:pPr marL="19050" algn="just">
              <a:spcAft>
                <a:spcPts val="0"/>
              </a:spcAft>
            </a:pPr>
            <a:r>
              <a:rPr lang="uk-UA" dirty="0">
                <a:latin typeface="Times New Roman" panose="02020603050405020304" pitchFamily="18" charset="0"/>
                <a:ea typeface="Inter Bold"/>
              </a:rPr>
              <a:t>СК01. Здатність визначати та описувати характеристики організації.</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СК02. Здатність аналізувати результати діяльності організації, зіставляти їх з факторами впливу зовнішнього та внутрішнього середовища.</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СК03. Здатність визначати перспективи розвитку організації. </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СК04. Вміння визначати функціональні області організації та зв’язки між ними.</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СК05. Здатність управляти організацією та її підрозділами через реалізацію функцій менеджменту.</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СК06. Здатність діяти соціально відповідально і свідомо.</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СК07. Здатність обирати та використовувати сучасний інструментарій менеджменту.</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СК08. Здатність планувати діяльність організації та управляти часом.</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СК09. Здатність працювати в команді та налагоджувати міжособистісну взаємодію при вирішенні професійних завдань. </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СК10. Здатність оцінювати виконувані роботи, забезпечувати їх якість та мотивувати персонал організації.</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СК11. Здатність створювати та організовувати ефективні комунікації в процесі управління.</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СК12. Здатність аналізувати й структурувати проблеми організації, формувати обґрунтовані рішення.</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СК13. Розуміти принципи права та використовувати їх у професійній діяльності.</a:t>
            </a:r>
            <a:endParaRPr lang="en-US" dirty="0">
              <a:latin typeface="Inter Bold"/>
              <a:ea typeface="Inter Bold"/>
            </a:endParaRPr>
          </a:p>
          <a:p>
            <a:pPr marL="19050" algn="just">
              <a:spcAft>
                <a:spcPts val="0"/>
              </a:spcAft>
            </a:pPr>
            <a:r>
              <a:rPr lang="uk-UA" dirty="0">
                <a:latin typeface="Times New Roman" panose="02020603050405020304" pitchFamily="18" charset="0"/>
                <a:ea typeface="Inter Bold"/>
              </a:rPr>
              <a:t>СК14. Розуміти принципи психології та використовувати їх у професійній діяльності.</a:t>
            </a:r>
            <a:endParaRPr lang="en-US" dirty="0">
              <a:latin typeface="Inter Bold"/>
              <a:ea typeface="Inter Bold"/>
            </a:endParaRPr>
          </a:p>
          <a:p>
            <a:r>
              <a:rPr lang="uk-UA" dirty="0">
                <a:latin typeface="Times New Roman" panose="02020603050405020304" pitchFamily="18" charset="0"/>
                <a:ea typeface="Inter Bold"/>
              </a:rPr>
              <a:t>СК15. Здатність формувати та демонструвати лідерські якості та поведінкові навички.</a:t>
            </a:r>
            <a:endParaRPr lang="en-US" dirty="0">
              <a:latin typeface="Inter Bold"/>
              <a:ea typeface="Inter Bold"/>
            </a:endParaRPr>
          </a:p>
        </p:txBody>
      </p:sp>
      <p:pic>
        <p:nvPicPr>
          <p:cNvPr id="7" name="Рисунок 6"/>
          <p:cNvPicPr>
            <a:picLocks noChangeAspect="1"/>
          </p:cNvPicPr>
          <p:nvPr/>
        </p:nvPicPr>
        <p:blipFill rotWithShape="1">
          <a:blip r:embed="rId3"/>
          <a:srcRect l="11191" t="10591" r="12402"/>
          <a:stretch/>
        </p:blipFill>
        <p:spPr>
          <a:xfrm>
            <a:off x="9461500" y="1"/>
            <a:ext cx="3479800" cy="45466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3732" y="3187700"/>
            <a:ext cx="3644984" cy="4859979"/>
          </a:xfrm>
          <a:prstGeom prst="rect">
            <a:avLst/>
          </a:prstGeom>
        </p:spPr>
      </p:pic>
    </p:spTree>
    <p:extLst>
      <p:ext uri="{BB962C8B-B14F-4D97-AF65-F5344CB8AC3E}">
        <p14:creationId xmlns:p14="http://schemas.microsoft.com/office/powerpoint/2010/main" val="2016961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15900" y="889634"/>
            <a:ext cx="10007600" cy="7035165"/>
          </a:xfrm>
          <a:prstGeom prst="roundRect">
            <a:avLst>
              <a:gd name="adj" fmla="val 7935"/>
            </a:avLst>
          </a:prstGeom>
          <a:solidFill>
            <a:schemeClr val="accent5">
              <a:lumMod val="20000"/>
              <a:lumOff val="80000"/>
            </a:schemeClr>
          </a:solidFill>
          <a:ln w="22860">
            <a:solidFill>
              <a:srgbClr val="CED9CE"/>
            </a:solidFill>
            <a:prstDash val="solid"/>
          </a:ln>
        </p:spPr>
      </p:sp>
      <p:sp>
        <p:nvSpPr>
          <p:cNvPr id="3" name="Text 0"/>
          <p:cNvSpPr/>
          <p:nvPr/>
        </p:nvSpPr>
        <p:spPr>
          <a:xfrm>
            <a:off x="3112999" y="331350"/>
            <a:ext cx="6723340" cy="372189"/>
          </a:xfrm>
          <a:prstGeom prst="rect">
            <a:avLst/>
          </a:prstGeom>
          <a:noFill/>
          <a:ln/>
        </p:spPr>
        <p:txBody>
          <a:bodyPr wrap="none" lIns="0" tIns="0" rIns="0" bIns="0" rtlCol="0" anchor="t"/>
          <a:lstStyle/>
          <a:p>
            <a:pPr marL="0" indent="0" algn="l">
              <a:lnSpc>
                <a:spcPts val="2900"/>
              </a:lnSpc>
              <a:buNone/>
            </a:pPr>
            <a:r>
              <a:rPr lang="en-US" sz="2800" b="1" dirty="0" smtClean="0">
                <a:solidFill>
                  <a:srgbClr val="003399"/>
                </a:solidFill>
                <a:latin typeface="Inter Bold" pitchFamily="34" charset="0"/>
                <a:ea typeface="Inter Bold" pitchFamily="34" charset="-122"/>
                <a:cs typeface="Inter Bold" pitchFamily="34" charset="-120"/>
              </a:rPr>
              <a:t>РЕЗУЛЬТАТИ </a:t>
            </a:r>
            <a:r>
              <a:rPr lang="en-US" sz="2800" b="1" dirty="0">
                <a:solidFill>
                  <a:srgbClr val="003399"/>
                </a:solidFill>
                <a:latin typeface="Inter Bold" pitchFamily="34" charset="0"/>
                <a:ea typeface="Inter Bold" pitchFamily="34" charset="-122"/>
                <a:cs typeface="Inter Bold" pitchFamily="34" charset="-120"/>
              </a:rPr>
              <a:t>НАВЧАННЯ</a:t>
            </a:r>
            <a:endParaRPr lang="en-US" sz="2800" b="1" dirty="0">
              <a:solidFill>
                <a:srgbClr val="003399"/>
              </a:solidFill>
            </a:endParaRPr>
          </a:p>
        </p:txBody>
      </p:sp>
      <p:sp>
        <p:nvSpPr>
          <p:cNvPr id="4" name="Прямоугольник 3"/>
          <p:cNvSpPr/>
          <p:nvPr/>
        </p:nvSpPr>
        <p:spPr>
          <a:xfrm>
            <a:off x="419100" y="1025021"/>
            <a:ext cx="9588500" cy="6555641"/>
          </a:xfrm>
          <a:prstGeom prst="rect">
            <a:avLst/>
          </a:prstGeom>
        </p:spPr>
        <p:txBody>
          <a:bodyPr wrap="square">
            <a:spAutoFit/>
          </a:bodyPr>
          <a:lstStyle/>
          <a:p>
            <a:pPr algn="just">
              <a:spcAft>
                <a:spcPts val="0"/>
              </a:spcAft>
            </a:pPr>
            <a:r>
              <a:rPr lang="uk-UA" sz="1500" dirty="0">
                <a:latin typeface="Times New Roman" panose="02020603050405020304" pitchFamily="18" charset="0"/>
                <a:ea typeface="Times New Roman" panose="02020603050405020304" pitchFamily="18" charset="0"/>
              </a:rPr>
              <a:t>РН01. Знати свої права і обов’язки як члена суспільства, усвідомлювати цінності громадянського суспільства, верховенства права, прав і свобод людини і громадянина в Україні.</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РН02. Зберігати моральні, культурні, наукові цінності та примножувати досягнення суспільства, використовувати різні види та форми рухової активності для ведення здорового способу життя.</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РН03. Демонструвати знання теорій, методів і функцій менеджменту, сучасних концепцій лідерства.</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РН04. Демонструвати навички виявлення проблеми та обґрунтування управлінських рішень.</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РН05. Описувати зміст функціональних сфер діяльності організації.</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РН06. Виявляти навички пошуку, збирання та аналізу інформації, розрахунку показників для обґрунтування управлінських рішень.</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РН07. Виявляти навички організаційного проектування.</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РН08. Застосовувати методи менеджменту для забезпечення ефективності діяльності організації.</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РН09. Демонструвати навички взаємодії, лідерства, командної роботи.</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РН10. Мати навички обґрунтування дієвих інструментів мотивування персоналу організації</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РН11. Демонструвати навички аналізу ситуації та здійснення комунікації у різних сферах діяльності організації.</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РН12. Оцінювати правові, соціальні та економічні наслідки функціонування організації.</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РН13. Спілкуватись в усній і письмовій формі державною та іноземною мовами.</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РН14. Ідентифікувати причини стресу, адаптувати себе та членів команди до стресової ситуації, знаходити засоби до її нейтралізації.</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РН15. Демонструвати здатність діяти соціально відповідально та громадсько свідомо на основі етичних міркувань (мотивів), повагу до різноманітності та міжкультурності.</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РН16. Демонструвати навички самостійної роботи, гнучкого мислення, відкритості до нових знань, бути критичним і самокритичним.</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РН17. Виконувати дослідження індивідуально та/або в групі під керівництвом лідера.</a:t>
            </a:r>
            <a:endParaRPr lang="en-US" sz="1500" dirty="0">
              <a:latin typeface="Times New Roman" panose="02020603050405020304" pitchFamily="18" charset="0"/>
              <a:ea typeface="Times New Roman" panose="02020603050405020304" pitchFamily="18" charset="0"/>
            </a:endParaRPr>
          </a:p>
          <a:p>
            <a:pPr algn="just">
              <a:spcAft>
                <a:spcPts val="0"/>
              </a:spcAft>
            </a:pPr>
            <a:r>
              <a:rPr lang="uk-UA" sz="1500" dirty="0">
                <a:latin typeface="Times New Roman" panose="02020603050405020304" pitchFamily="18" charset="0"/>
                <a:ea typeface="Times New Roman" panose="02020603050405020304" pitchFamily="18" charset="0"/>
              </a:rPr>
              <a:t>РН18. Користуватись базовими цифровими та комунікаційними інструментами для взаємодії з громадськістю, партнерами, креативним середовищем на основі застосування цифрових платформ.</a:t>
            </a:r>
            <a:endParaRPr lang="en-US" sz="1500" dirty="0">
              <a:latin typeface="Times New Roman" panose="02020603050405020304" pitchFamily="18" charset="0"/>
              <a:ea typeface="Times New Roman" panose="02020603050405020304" pitchFamily="18" charset="0"/>
            </a:endParaRPr>
          </a:p>
          <a:p>
            <a:r>
              <a:rPr lang="uk-UA" sz="1500" dirty="0">
                <a:latin typeface="Times New Roman" panose="02020603050405020304" pitchFamily="18" charset="0"/>
                <a:ea typeface="Times New Roman" panose="02020603050405020304" pitchFamily="18" charset="0"/>
              </a:rPr>
              <a:t>РН19. Мати навички оцінювання напрямів екосистемної підтримки креативного сектору, оцінки потенціалу креативних індустрій та аналізувати їх вплив на сталий розвиток культурної ідентичності, формування стратегій просування креативного та культурного продукту, підтримки інноваційного та креативного підприємництва.</a:t>
            </a:r>
            <a:endParaRPr lang="en-US" sz="1500" dirty="0"/>
          </a:p>
        </p:txBody>
      </p:sp>
      <p:pic>
        <p:nvPicPr>
          <p:cNvPr id="6" name="Рисунок 5"/>
          <p:cNvPicPr>
            <a:picLocks noChangeAspect="1"/>
          </p:cNvPicPr>
          <p:nvPr/>
        </p:nvPicPr>
        <p:blipFill>
          <a:blip r:embed="rId2"/>
          <a:stretch>
            <a:fillRect/>
          </a:stretch>
        </p:blipFill>
        <p:spPr>
          <a:xfrm>
            <a:off x="11259403" y="172251"/>
            <a:ext cx="3282097" cy="4234965"/>
          </a:xfrm>
          <a:prstGeom prst="rect">
            <a:avLst/>
          </a:prstGeom>
        </p:spPr>
      </p:pic>
      <p:pic>
        <p:nvPicPr>
          <p:cNvPr id="8" name="Рисунок 7"/>
          <p:cNvPicPr>
            <a:picLocks noChangeAspect="1"/>
          </p:cNvPicPr>
          <p:nvPr/>
        </p:nvPicPr>
        <p:blipFill rotWithShape="1">
          <a:blip r:embed="rId3"/>
          <a:srcRect l="17891" t="11071" r="12138" b="10912"/>
          <a:stretch/>
        </p:blipFill>
        <p:spPr>
          <a:xfrm>
            <a:off x="10426700" y="4483767"/>
            <a:ext cx="4114800" cy="3441032"/>
          </a:xfrm>
          <a:prstGeom prst="rect">
            <a:avLst/>
          </a:prstGeom>
        </p:spPr>
      </p:pic>
      <p:pic>
        <p:nvPicPr>
          <p:cNvPr id="9" name="Рисунок 8"/>
          <p:cNvPicPr>
            <a:picLocks noChangeAspect="1"/>
          </p:cNvPicPr>
          <p:nvPr/>
        </p:nvPicPr>
        <p:blipFill>
          <a:blip r:embed="rId4"/>
          <a:stretch>
            <a:fillRect/>
          </a:stretch>
        </p:blipFill>
        <p:spPr>
          <a:xfrm>
            <a:off x="10426700" y="889634"/>
            <a:ext cx="1797070" cy="2208782"/>
          </a:xfrm>
          <a:prstGeom prst="rect">
            <a:avLst/>
          </a:prstGeom>
        </p:spPr>
      </p:pic>
    </p:spTree>
    <p:extLst>
      <p:ext uri="{BB962C8B-B14F-4D97-AF65-F5344CB8AC3E}">
        <p14:creationId xmlns:p14="http://schemas.microsoft.com/office/powerpoint/2010/main" val="40443862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32" name="Shape 3"/>
          <p:cNvSpPr/>
          <p:nvPr/>
        </p:nvSpPr>
        <p:spPr>
          <a:xfrm>
            <a:off x="373840" y="1159876"/>
            <a:ext cx="9817720" cy="885634"/>
          </a:xfrm>
          <a:prstGeom prst="roundRect">
            <a:avLst>
              <a:gd name="adj" fmla="val 7935"/>
            </a:avLst>
          </a:prstGeom>
          <a:solidFill>
            <a:schemeClr val="accent5">
              <a:lumMod val="20000"/>
              <a:lumOff val="80000"/>
            </a:schemeClr>
          </a:solidFill>
          <a:ln w="22860">
            <a:solidFill>
              <a:srgbClr val="CED9CE"/>
            </a:solidFill>
            <a:prstDash val="solid"/>
          </a:ln>
        </p:spPr>
      </p:sp>
      <p:sp>
        <p:nvSpPr>
          <p:cNvPr id="2" name="Text 0"/>
          <p:cNvSpPr/>
          <p:nvPr/>
        </p:nvSpPr>
        <p:spPr>
          <a:xfrm>
            <a:off x="1957832" y="419741"/>
            <a:ext cx="6649735" cy="496133"/>
          </a:xfrm>
          <a:prstGeom prst="rect">
            <a:avLst/>
          </a:prstGeom>
          <a:noFill/>
          <a:ln/>
        </p:spPr>
        <p:txBody>
          <a:bodyPr wrap="none" lIns="0" tIns="0" rIns="0" bIns="0" rtlCol="0" anchor="t"/>
          <a:lstStyle/>
          <a:p>
            <a:pPr marL="0" indent="0" algn="l">
              <a:lnSpc>
                <a:spcPts val="3900"/>
              </a:lnSpc>
              <a:buNone/>
            </a:pPr>
            <a:r>
              <a:rPr lang="en-US" sz="2800" b="1" dirty="0">
                <a:solidFill>
                  <a:srgbClr val="003399"/>
                </a:solidFill>
                <a:ea typeface="Inter Bold" pitchFamily="34" charset="-122"/>
                <a:cs typeface="Inter Bold" pitchFamily="34" charset="-120"/>
              </a:rPr>
              <a:t>ПРОФЕСІЙНІ МОЖЛИВОСТІ ВИПУСКНИКІВ</a:t>
            </a:r>
            <a:endParaRPr lang="en-US" sz="2800" dirty="0">
              <a:solidFill>
                <a:srgbClr val="003399"/>
              </a:solidFill>
            </a:endParaRPr>
          </a:p>
        </p:txBody>
      </p:sp>
      <p:sp>
        <p:nvSpPr>
          <p:cNvPr id="3" name="Text 1"/>
          <p:cNvSpPr/>
          <p:nvPr/>
        </p:nvSpPr>
        <p:spPr>
          <a:xfrm>
            <a:off x="373840" y="1264953"/>
            <a:ext cx="9906240" cy="675480"/>
          </a:xfrm>
          <a:prstGeom prst="rect">
            <a:avLst/>
          </a:prstGeom>
          <a:noFill/>
          <a:ln/>
        </p:spPr>
        <p:txBody>
          <a:bodyPr wrap="square" lIns="0" tIns="0" rIns="0" bIns="0" rtlCol="0" anchor="t"/>
          <a:lstStyle/>
          <a:p>
            <a:pPr algn="ctr"/>
            <a:r>
              <a:rPr lang="en-US" dirty="0" smtClean="0">
                <a:ea typeface="Inter" pitchFamily="34" charset="-122"/>
                <a:cs typeface="Inter" pitchFamily="34" charset="-120"/>
              </a:rPr>
              <a:t>Фахівець здатний виконувати професійну роботу відповідно до національного класифікатора професій ДК 003:2010 та/або International Standard Classification of Occupations 2008 (ISCO-08).</a:t>
            </a:r>
            <a:r>
              <a:rPr lang="ru-RU" dirty="0">
                <a:ea typeface="Inter" pitchFamily="34" charset="-122"/>
                <a:cs typeface="Inter" pitchFamily="34" charset="-120"/>
              </a:rPr>
              <a:t> </a:t>
            </a:r>
            <a:endParaRPr lang="en-US" dirty="0"/>
          </a:p>
        </p:txBody>
      </p:sp>
      <p:sp>
        <p:nvSpPr>
          <p:cNvPr id="33" name="Прямоугольник 32"/>
          <p:cNvSpPr/>
          <p:nvPr/>
        </p:nvSpPr>
        <p:spPr>
          <a:xfrm>
            <a:off x="373840" y="2150587"/>
            <a:ext cx="14351000" cy="5940088"/>
          </a:xfrm>
          <a:prstGeom prst="rect">
            <a:avLst/>
          </a:prstGeom>
        </p:spPr>
        <p:txBody>
          <a:bodyPr wrap="square">
            <a:spAutoFit/>
          </a:bodyPr>
          <a:lstStyle/>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rPr>
              <a:t>1143.4 Вищі посадові особи інших громадських організацій </a:t>
            </a:r>
            <a:endParaRPr lang="uk-UA" sz="2000" dirty="0" smtClean="0">
              <a:latin typeface="Times New Roman" panose="02020603050405020304" pitchFamily="18" charset="0"/>
              <a:ea typeface="Times New Roman" panose="02020603050405020304" pitchFamily="18" charset="0"/>
            </a:endParaRPr>
          </a:p>
          <a:p>
            <a:pPr lvl="0" algn="just">
              <a:spcAft>
                <a:spcPts val="0"/>
              </a:spcAft>
              <a:tabLst>
                <a:tab pos="127635" algn="l"/>
              </a:tabLst>
            </a:pPr>
            <a:r>
              <a:rPr lang="uk-UA" sz="2000" dirty="0" smtClean="0">
                <a:latin typeface="Times New Roman" panose="02020603050405020304" pitchFamily="18" charset="0"/>
                <a:ea typeface="Times New Roman" panose="02020603050405020304" pitchFamily="18" charset="0"/>
              </a:rPr>
              <a:t>в </a:t>
            </a:r>
            <a:r>
              <a:rPr lang="uk-UA" sz="2000" dirty="0">
                <a:latin typeface="Times New Roman" panose="02020603050405020304" pitchFamily="18" charset="0"/>
                <a:ea typeface="Times New Roman" panose="02020603050405020304" pitchFamily="18" charset="0"/>
              </a:rPr>
              <a:t>соціально-культурній сфері;</a:t>
            </a:r>
            <a:endParaRPr lang="en-US"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1210.1 Керівники підприємств, установ та організацій;</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1227 Керівники  виробничих  підрозділів  у  комерційному </a:t>
            </a:r>
            <a:endParaRPr lang="uk-UA"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0"/>
              </a:spcAft>
              <a:tabLst>
                <a:tab pos="127635" algn="l"/>
              </a:tabLst>
            </a:pPr>
            <a:r>
              <a:rPr lang="uk-UA" sz="2000" dirty="0" smtClean="0">
                <a:latin typeface="Times New Roman" panose="02020603050405020304" pitchFamily="18" charset="0"/>
                <a:ea typeface="Times New Roman" panose="02020603050405020304" pitchFamily="18" charset="0"/>
                <a:cs typeface="Times New Roman" panose="02020603050405020304" pitchFamily="18" charset="0"/>
              </a:rPr>
              <a:t>обслуговуванні</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1229.6 Керівники підрозділів у сфері культури, відпочинку та спорту;</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1229.7 Керівники інших основних підрозділів в інших сферах діяльності;</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1234 Керівники підрозділів з реклами та зв'язків з громадськістю;</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1238 Керівники проектів та програм (у сфері креативних </a:t>
            </a:r>
            <a:r>
              <a:rPr lang="uk-UA" sz="2000" dirty="0" smtClean="0">
                <a:latin typeface="Times New Roman" panose="02020603050405020304" pitchFamily="18" charset="0"/>
                <a:ea typeface="Times New Roman" panose="02020603050405020304" pitchFamily="18" charset="0"/>
                <a:cs typeface="Times New Roman" panose="02020603050405020304" pitchFamily="18" charset="0"/>
              </a:rPr>
              <a:t>індустрій);</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1239 Керівники інших функціональних підрозділів;</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14 Менеджери (управителі) підприємств, установ, організацій та їх підрозділів;</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1473 Менеджери (управителі) у сфері надання інформації;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1474 Менеджери (управителі) у сфері досліджень та розробок;</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1475.3 Менеджери (управителі) з дослідження ринку та вивчення суспільної думки;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1476 Менеджери </a:t>
            </a:r>
            <a:r>
              <a:rPr lang="uk-UA" sz="2000" dirty="0" smtClean="0">
                <a:latin typeface="Times New Roman" panose="02020603050405020304" pitchFamily="18" charset="0"/>
                <a:ea typeface="Times New Roman" panose="02020603050405020304" pitchFamily="18" charset="0"/>
                <a:cs typeface="Times New Roman" panose="02020603050405020304" pitchFamily="18" charset="0"/>
              </a:rPr>
              <a:t>з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архітектури та будівництва, технічного контролю, </a:t>
            </a:r>
            <a:r>
              <a:rPr lang="uk-UA" sz="2000" dirty="0" smtClean="0">
                <a:latin typeface="Times New Roman" panose="02020603050405020304" pitchFamily="18" charset="0"/>
                <a:ea typeface="Times New Roman" panose="02020603050405020304" pitchFamily="18" charset="0"/>
                <a:cs typeface="Times New Roman" panose="02020603050405020304" pitchFamily="18" charset="0"/>
              </a:rPr>
              <a:t>аналізу, реклами</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1476.1 Менеджери (управителі) з реклами;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1483 Менеджери (управителі) у соціальній сфері;</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tabLst>
                <a:tab pos="127635" algn="l"/>
              </a:tabLst>
            </a:pPr>
            <a:r>
              <a:rPr lang="uk-UA" sz="2000" dirty="0">
                <a:latin typeface="Times New Roman" panose="02020603050405020304" pitchFamily="18" charset="0"/>
                <a:ea typeface="Times New Roman" panose="02020603050405020304" pitchFamily="18" charset="0"/>
                <a:cs typeface="Times New Roman" panose="02020603050405020304" pitchFamily="18" charset="0"/>
              </a:rPr>
              <a:t>1492 Менеджери (управителі) у сфері культури, відпочинку та </a:t>
            </a:r>
            <a:r>
              <a:rPr lang="uk-UA" sz="2000" dirty="0" smtClean="0">
                <a:latin typeface="Times New Roman" panose="02020603050405020304" pitchFamily="18" charset="0"/>
                <a:ea typeface="Times New Roman" panose="02020603050405020304" pitchFamily="18" charset="0"/>
                <a:cs typeface="Times New Roman" panose="02020603050405020304" pitchFamily="18" charset="0"/>
              </a:rPr>
              <a:t>спорту;</a:t>
            </a:r>
          </a:p>
          <a:p>
            <a:pPr marL="342900" lvl="0" indent="-342900" algn="just">
              <a:spcAft>
                <a:spcPts val="0"/>
              </a:spcAft>
              <a:buFont typeface="Symbol" panose="05050102010706020507" pitchFamily="18" charset="2"/>
              <a:buChar char="-"/>
              <a:tabLst>
                <a:tab pos="127635" algn="l"/>
              </a:tabLst>
            </a:pPr>
            <a:r>
              <a:rPr lang="uk-UA" sz="2000" dirty="0" smtClean="0">
                <a:latin typeface="Times New Roman" panose="02020603050405020304" pitchFamily="18" charset="0"/>
                <a:ea typeface="Times New Roman" panose="02020603050405020304" pitchFamily="18" charset="0"/>
              </a:rPr>
              <a:t>1496 </a:t>
            </a:r>
            <a:r>
              <a:rPr lang="uk-UA" sz="2000" dirty="0">
                <a:latin typeface="Times New Roman" panose="02020603050405020304" pitchFamily="18" charset="0"/>
                <a:ea typeface="Times New Roman" panose="02020603050405020304" pitchFamily="18" charset="0"/>
              </a:rPr>
              <a:t>Менеджери (управителі) із соціальної та корпоративної відповідальності.</a:t>
            </a:r>
            <a:endParaRPr lang="en-US" sz="2000" dirty="0"/>
          </a:p>
        </p:txBody>
      </p:sp>
      <p:pic>
        <p:nvPicPr>
          <p:cNvPr id="4" name="Рисунок 3"/>
          <p:cNvPicPr>
            <a:picLocks noChangeAspect="1"/>
          </p:cNvPicPr>
          <p:nvPr/>
        </p:nvPicPr>
        <p:blipFill>
          <a:blip r:embed="rId3"/>
          <a:stretch>
            <a:fillRect/>
          </a:stretch>
        </p:blipFill>
        <p:spPr>
          <a:xfrm>
            <a:off x="10280080" y="48133"/>
            <a:ext cx="3718930" cy="2844293"/>
          </a:xfrm>
          <a:prstGeom prst="rect">
            <a:avLst/>
          </a:prstGeom>
        </p:spPr>
      </p:pic>
      <p:pic>
        <p:nvPicPr>
          <p:cNvPr id="10" name="Рисунок 9"/>
          <p:cNvPicPr>
            <a:picLocks noChangeAspect="1"/>
          </p:cNvPicPr>
          <p:nvPr/>
        </p:nvPicPr>
        <p:blipFill rotWithShape="1">
          <a:blip r:embed="rId4"/>
          <a:srcRect t="26075" r="8230"/>
          <a:stretch/>
        </p:blipFill>
        <p:spPr>
          <a:xfrm>
            <a:off x="10383792" y="5730231"/>
            <a:ext cx="3863833" cy="2448569"/>
          </a:xfrm>
          <a:prstGeom prst="rect">
            <a:avLst/>
          </a:prstGeom>
        </p:spPr>
      </p:pic>
      <p:pic>
        <p:nvPicPr>
          <p:cNvPr id="6" name="Рисунок 5"/>
          <p:cNvPicPr>
            <a:picLocks noChangeAspect="1"/>
          </p:cNvPicPr>
          <p:nvPr/>
        </p:nvPicPr>
        <p:blipFill rotWithShape="1">
          <a:blip r:embed="rId5"/>
          <a:srcRect t="9542" b="7158"/>
          <a:stretch/>
        </p:blipFill>
        <p:spPr>
          <a:xfrm>
            <a:off x="10553054" y="2717809"/>
            <a:ext cx="4067033" cy="318703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39" name="Shape 3"/>
          <p:cNvSpPr/>
          <p:nvPr/>
        </p:nvSpPr>
        <p:spPr>
          <a:xfrm>
            <a:off x="320720" y="653931"/>
            <a:ext cx="5785893" cy="2219678"/>
          </a:xfrm>
          <a:prstGeom prst="roundRect">
            <a:avLst>
              <a:gd name="adj" fmla="val 7935"/>
            </a:avLst>
          </a:prstGeom>
          <a:solidFill>
            <a:schemeClr val="accent5">
              <a:lumMod val="20000"/>
              <a:lumOff val="80000"/>
            </a:schemeClr>
          </a:solidFill>
          <a:ln w="22860">
            <a:solidFill>
              <a:srgbClr val="CED9CE"/>
            </a:solidFill>
            <a:prstDash val="solid"/>
          </a:ln>
        </p:spPr>
      </p:sp>
      <p:sp>
        <p:nvSpPr>
          <p:cNvPr id="4" name="Text 2"/>
          <p:cNvSpPr/>
          <p:nvPr/>
        </p:nvSpPr>
        <p:spPr>
          <a:xfrm>
            <a:off x="320721" y="299090"/>
            <a:ext cx="5785893" cy="354841"/>
          </a:xfrm>
          <a:prstGeom prst="rect">
            <a:avLst/>
          </a:prstGeom>
          <a:noFill/>
          <a:ln/>
        </p:spPr>
        <p:txBody>
          <a:bodyPr wrap="none" lIns="0" tIns="0" rIns="0" bIns="0" rtlCol="0" anchor="t"/>
          <a:lstStyle/>
          <a:p>
            <a:pPr marL="0" indent="0" algn="l">
              <a:lnSpc>
                <a:spcPts val="1850"/>
              </a:lnSpc>
              <a:buNone/>
            </a:pPr>
            <a:r>
              <a:rPr lang="en-US" sz="2800" b="1" dirty="0">
                <a:solidFill>
                  <a:srgbClr val="003399"/>
                </a:solidFill>
                <a:ea typeface="Inter Bold" pitchFamily="34" charset="-122"/>
                <a:cs typeface="Inter Bold" pitchFamily="34" charset="-120"/>
              </a:rPr>
              <a:t>ПАРТНЕРСТВО ЗІ СТЕЙКХОЛДЕРАМИ</a:t>
            </a:r>
            <a:endParaRPr lang="en-US" sz="2800" dirty="0">
              <a:solidFill>
                <a:srgbClr val="003399"/>
              </a:solidFill>
            </a:endParaRPr>
          </a:p>
        </p:txBody>
      </p:sp>
      <p:sp>
        <p:nvSpPr>
          <p:cNvPr id="24" name="Text 22"/>
          <p:cNvSpPr/>
          <p:nvPr/>
        </p:nvSpPr>
        <p:spPr>
          <a:xfrm>
            <a:off x="7196137" y="5172432"/>
            <a:ext cx="238125" cy="238125"/>
          </a:xfrm>
          <a:prstGeom prst="rect">
            <a:avLst/>
          </a:prstGeom>
          <a:noFill/>
          <a:ln/>
        </p:spPr>
        <p:txBody>
          <a:bodyPr wrap="none" lIns="0" tIns="0" rIns="0" bIns="0" rtlCol="0" anchor="t"/>
          <a:lstStyle/>
          <a:p>
            <a:pPr marL="0" indent="0" algn="ctr">
              <a:lnSpc>
                <a:spcPts val="1850"/>
              </a:lnSpc>
              <a:buNone/>
            </a:pPr>
            <a:endParaRPr lang="en-US" sz="1850" dirty="0"/>
          </a:p>
        </p:txBody>
      </p:sp>
      <p:graphicFrame>
        <p:nvGraphicFramePr>
          <p:cNvPr id="36" name="Таблица 35"/>
          <p:cNvGraphicFramePr>
            <a:graphicFrameLocks noGrp="1"/>
          </p:cNvGraphicFramePr>
          <p:nvPr>
            <p:extLst>
              <p:ext uri="{D42A27DB-BD31-4B8C-83A1-F6EECF244321}">
                <p14:modId xmlns:p14="http://schemas.microsoft.com/office/powerpoint/2010/main" val="1136963522"/>
              </p:ext>
            </p:extLst>
          </p:nvPr>
        </p:nvGraphicFramePr>
        <p:xfrm>
          <a:off x="122830" y="3073165"/>
          <a:ext cx="14342470" cy="5010560"/>
        </p:xfrm>
        <a:graphic>
          <a:graphicData uri="http://schemas.openxmlformats.org/drawingml/2006/table">
            <a:tbl>
              <a:tblPr firstRow="1" firstCol="1" bandRow="1"/>
              <a:tblGrid>
                <a:gridCol w="3117370">
                  <a:extLst>
                    <a:ext uri="{9D8B030D-6E8A-4147-A177-3AD203B41FA5}">
                      <a16:colId xmlns:a16="http://schemas.microsoft.com/office/drawing/2014/main" val="2993396266"/>
                    </a:ext>
                  </a:extLst>
                </a:gridCol>
                <a:gridCol w="11225100">
                  <a:extLst>
                    <a:ext uri="{9D8B030D-6E8A-4147-A177-3AD203B41FA5}">
                      <a16:colId xmlns:a16="http://schemas.microsoft.com/office/drawing/2014/main" val="753231132"/>
                    </a:ext>
                  </a:extLst>
                </a:gridCol>
              </a:tblGrid>
              <a:tr h="235864">
                <a:tc>
                  <a:txBody>
                    <a:bodyPr/>
                    <a:lstStyle/>
                    <a:p>
                      <a:pPr algn="ctr">
                        <a:spcAft>
                          <a:spcPts val="0"/>
                        </a:spcAft>
                      </a:pPr>
                      <a:r>
                        <a:rPr lang="uk-UA" sz="1600" dirty="0">
                          <a:effectLst/>
                          <a:latin typeface="Times New Roman" panose="02020603050405020304" pitchFamily="18" charset="0"/>
                          <a:ea typeface="Times New Roman" panose="02020603050405020304" pitchFamily="18" charset="0"/>
                        </a:rPr>
                        <a:t>П.І.Б.</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600" dirty="0">
                          <a:effectLst/>
                          <a:latin typeface="Times New Roman" panose="02020603050405020304" pitchFamily="18" charset="0"/>
                          <a:ea typeface="Times New Roman" panose="02020603050405020304" pitchFamily="18" charset="0"/>
                        </a:rPr>
                        <a:t>Місце роботи, посада</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527352"/>
                  </a:ext>
                </a:extLst>
              </a:tr>
              <a:tr h="713172">
                <a:tc>
                  <a:txBody>
                    <a:bodyPr/>
                    <a:lstStyle/>
                    <a:p>
                      <a:pPr>
                        <a:spcAft>
                          <a:spcPts val="0"/>
                        </a:spcAft>
                      </a:pPr>
                      <a:r>
                        <a:rPr lang="uk-UA" sz="1600" dirty="0">
                          <a:effectLst/>
                          <a:latin typeface="Times New Roman" panose="02020603050405020304" pitchFamily="18" charset="0"/>
                          <a:ea typeface="Times New Roman" panose="02020603050405020304" pitchFamily="18" charset="0"/>
                        </a:rPr>
                        <a:t>ГАЛУШКА Зоя Іванівна</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dirty="0">
                          <a:solidFill>
                            <a:srgbClr val="333333"/>
                          </a:solidFill>
                          <a:effectLst/>
                          <a:latin typeface="Times New Roman" panose="02020603050405020304" pitchFamily="18" charset="0"/>
                          <a:ea typeface="Times New Roman" panose="02020603050405020304" pitchFamily="18" charset="0"/>
                        </a:rPr>
                        <a:t>доктор економічних наук, професор; </a:t>
                      </a:r>
                      <a:r>
                        <a:rPr lang="uk-UA" sz="1600" dirty="0">
                          <a:effectLst/>
                          <a:latin typeface="Times New Roman" panose="02020603050405020304" pitchFamily="18" charset="0"/>
                          <a:ea typeface="Times New Roman" panose="02020603050405020304" pitchFamily="18" charset="0"/>
                        </a:rPr>
                        <a:t>завідувачка кафедри економічної теорії, менеджменту та адміністрування Чернівецького національного університету ім. Ю. Федьковича</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585298"/>
                  </a:ext>
                </a:extLst>
              </a:tr>
              <a:tr h="471729">
                <a:tc>
                  <a:txBody>
                    <a:bodyPr/>
                    <a:lstStyle/>
                    <a:p>
                      <a:pPr>
                        <a:spcAft>
                          <a:spcPts val="0"/>
                        </a:spcAft>
                      </a:pPr>
                      <a:r>
                        <a:rPr lang="uk-UA" sz="1600" dirty="0">
                          <a:effectLst/>
                          <a:latin typeface="Times New Roman" panose="02020603050405020304" pitchFamily="18" charset="0"/>
                          <a:ea typeface="Times New Roman" panose="02020603050405020304" pitchFamily="18" charset="0"/>
                        </a:rPr>
                        <a:t>МАЗУР Ірина Іванівна</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0"/>
                        </a:spcAft>
                      </a:pPr>
                      <a:r>
                        <a:rPr lang="uk-UA" sz="1600" b="0" dirty="0">
                          <a:solidFill>
                            <a:srgbClr val="000000"/>
                          </a:solidFill>
                          <a:effectLst/>
                          <a:latin typeface="Times New Roman" panose="02020603050405020304" pitchFamily="18" charset="0"/>
                          <a:cs typeface="Times New Roman" panose="02020603050405020304" pitchFamily="18" charset="0"/>
                        </a:rPr>
                        <a:t>доктор економічних наук, професор; професор кафедри екологічного менеджменту та підприємництва економічного факультету Київського національного  університету імені Тараса Шевченка</a:t>
                      </a:r>
                      <a:endParaRPr lang="en-US" sz="1600" b="1" dirty="0">
                        <a:effectLst/>
                        <a:latin typeface="Times New Roman" panose="02020603050405020304" pitchFamily="18" charset="0"/>
                        <a:cs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0780616"/>
                  </a:ext>
                </a:extLst>
              </a:tr>
              <a:tr h="534880">
                <a:tc>
                  <a:txBody>
                    <a:bodyPr/>
                    <a:lstStyle/>
                    <a:p>
                      <a:pPr>
                        <a:spcAft>
                          <a:spcPts val="0"/>
                        </a:spcAft>
                      </a:pPr>
                      <a:r>
                        <a:rPr lang="uk-UA" sz="1600" dirty="0">
                          <a:effectLst/>
                          <a:latin typeface="Times New Roman" panose="02020603050405020304" pitchFamily="18" charset="0"/>
                          <a:ea typeface="Times New Roman" panose="02020603050405020304" pitchFamily="18" charset="0"/>
                        </a:rPr>
                        <a:t>ДЯЧУК Ірина Дмитрівна</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dirty="0">
                          <a:effectLst/>
                          <a:latin typeface="Times New Roman" panose="02020603050405020304" pitchFamily="18" charset="0"/>
                          <a:ea typeface="Times New Roman" panose="02020603050405020304" pitchFamily="18" charset="0"/>
                        </a:rPr>
                        <a:t>кандидат філософських наук, доцент; генеральний директор Національного музею космонавтики ім. С.П. Корольова, м. Житомир</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697714"/>
                  </a:ext>
                </a:extLst>
              </a:tr>
              <a:tr h="534880">
                <a:tc>
                  <a:txBody>
                    <a:bodyPr/>
                    <a:lstStyle/>
                    <a:p>
                      <a:pPr>
                        <a:spcAft>
                          <a:spcPts val="0"/>
                        </a:spcAft>
                      </a:pPr>
                      <a:r>
                        <a:rPr lang="uk-UA" sz="1600" dirty="0">
                          <a:effectLst/>
                          <a:latin typeface="Times New Roman" panose="02020603050405020304" pitchFamily="18" charset="0"/>
                          <a:ea typeface="Times New Roman" panose="02020603050405020304" pitchFamily="18" charset="0"/>
                        </a:rPr>
                        <a:t>КРАВЕЦЬ Ірина Вікторівна</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dirty="0">
                          <a:effectLst/>
                          <a:latin typeface="Times New Roman" panose="02020603050405020304" pitchFamily="18" charset="0"/>
                          <a:ea typeface="Calibri" panose="020F0502020204030204" pitchFamily="34" charset="0"/>
                        </a:rPr>
                        <a:t>кандидат економічних наук, доцент, керівник напряму проєкту Aktion Mensch, AWO (Arbeiterwohlfahrt Kreisverband Wesel e.V. (Німеччина).</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228064"/>
                  </a:ext>
                </a:extLst>
              </a:tr>
              <a:tr h="534880">
                <a:tc>
                  <a:txBody>
                    <a:bodyPr/>
                    <a:lstStyle/>
                    <a:p>
                      <a:pPr>
                        <a:spcAft>
                          <a:spcPts val="0"/>
                        </a:spcAft>
                      </a:pPr>
                      <a:r>
                        <a:rPr lang="uk-UA" sz="1600" dirty="0">
                          <a:effectLst/>
                          <a:latin typeface="Times New Roman" panose="02020603050405020304" pitchFamily="18" charset="0"/>
                          <a:ea typeface="Times New Roman" panose="02020603050405020304" pitchFamily="18" charset="0"/>
                        </a:rPr>
                        <a:t>ЛИСИЦЬКА Ганна Петрівна </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dirty="0">
                          <a:effectLst/>
                          <a:latin typeface="Times New Roman" panose="02020603050405020304" pitchFamily="18" charset="0"/>
                          <a:ea typeface="Times New Roman" panose="02020603050405020304" pitchFamily="18" charset="0"/>
                        </a:rPr>
                        <a:t>головний спеціаліст відділу формування національного архівного фонду та діловодства Державного архіву Житомирської області</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255398"/>
                  </a:ext>
                </a:extLst>
              </a:tr>
              <a:tr h="356587">
                <a:tc>
                  <a:txBody>
                    <a:bodyPr/>
                    <a:lstStyle/>
                    <a:p>
                      <a:pPr>
                        <a:spcAft>
                          <a:spcPts val="0"/>
                        </a:spcAft>
                      </a:pPr>
                      <a:r>
                        <a:rPr lang="uk-UA" sz="1600" dirty="0">
                          <a:effectLst/>
                          <a:latin typeface="Times New Roman" panose="02020603050405020304" pitchFamily="18" charset="0"/>
                          <a:ea typeface="Times New Roman" panose="02020603050405020304" pitchFamily="18" charset="0"/>
                        </a:rPr>
                        <a:t>БОГДАН Сергій Сергійович</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600" dirty="0">
                          <a:effectLst/>
                          <a:latin typeface="Times New Roman" panose="02020603050405020304" pitchFamily="18" charset="0"/>
                          <a:ea typeface="Times New Roman" panose="02020603050405020304" pitchFamily="18" charset="0"/>
                        </a:rPr>
                        <a:t>бакалавр аудіовізуального мистецтва та виробництва, менеджер освітніх проєктів у освітній центр «Явкурсі»</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690014"/>
                  </a:ext>
                </a:extLst>
              </a:tr>
              <a:tr h="356587">
                <a:tc>
                  <a:txBody>
                    <a:bodyPr/>
                    <a:lstStyle/>
                    <a:p>
                      <a:pPr algn="just">
                        <a:spcAft>
                          <a:spcPts val="0"/>
                        </a:spcAft>
                      </a:pPr>
                      <a:r>
                        <a:rPr lang="uk-UA" sz="1600" dirty="0">
                          <a:effectLst/>
                          <a:latin typeface="Times New Roman" panose="02020603050405020304" pitchFamily="18" charset="0"/>
                          <a:ea typeface="Times New Roman" panose="02020603050405020304" pitchFamily="18" charset="0"/>
                        </a:rPr>
                        <a:t>ОСТАПЧУК Любов Миколаївна</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dirty="0">
                          <a:effectLst/>
                          <a:latin typeface="Times New Roman" panose="02020603050405020304" pitchFamily="18" charset="0"/>
                          <a:ea typeface="Calibri" panose="020F0502020204030204" pitchFamily="34" charset="0"/>
                        </a:rPr>
                        <a:t>головний спеціаліст відділу культури та туризму Ємільчинської селищної ради</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209303"/>
                  </a:ext>
                </a:extLst>
              </a:tr>
              <a:tr h="356587">
                <a:tc>
                  <a:txBody>
                    <a:bodyPr/>
                    <a:lstStyle/>
                    <a:p>
                      <a:pPr>
                        <a:spcAft>
                          <a:spcPts val="0"/>
                        </a:spcAft>
                      </a:pPr>
                      <a:r>
                        <a:rPr lang="uk-UA" sz="1600" dirty="0">
                          <a:effectLst/>
                          <a:latin typeface="Times New Roman" panose="02020603050405020304" pitchFamily="18" charset="0"/>
                          <a:ea typeface="Times New Roman" panose="02020603050405020304" pitchFamily="18" charset="0"/>
                        </a:rPr>
                        <a:t>ПІДПОКРОВНА Тамара Іванівна</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dirty="0">
                          <a:effectLst/>
                          <a:latin typeface="Times New Roman" panose="02020603050405020304" pitchFamily="18" charset="0"/>
                          <a:ea typeface="Times New Roman" panose="02020603050405020304" pitchFamily="18" charset="0"/>
                        </a:rPr>
                        <a:t>директор комунального закладу «Публічна бібліотека» Новогуйвинської селищної ради</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344335"/>
                  </a:ext>
                </a:extLst>
              </a:tr>
              <a:tr h="356587">
                <a:tc>
                  <a:txBody>
                    <a:bodyPr/>
                    <a:lstStyle/>
                    <a:p>
                      <a:pPr>
                        <a:spcAft>
                          <a:spcPts val="0"/>
                        </a:spcAft>
                      </a:pPr>
                      <a:r>
                        <a:rPr lang="uk-UA" sz="1600" dirty="0">
                          <a:effectLst/>
                          <a:latin typeface="Times New Roman" panose="02020603050405020304" pitchFamily="18" charset="0"/>
                          <a:ea typeface="Times New Roman" panose="02020603050405020304" pitchFamily="18" charset="0"/>
                        </a:rPr>
                        <a:t>ТІТОВ Володимир Васильович </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1200"/>
                        </a:spcBef>
                        <a:spcAft>
                          <a:spcPts val="0"/>
                        </a:spcAft>
                      </a:pPr>
                      <a:r>
                        <a:rPr lang="ru-RU" sz="1600" b="0" i="0" dirty="0">
                          <a:effectLst/>
                          <a:latin typeface="Times New Roman" panose="02020603050405020304" pitchFamily="18" charset="0"/>
                          <a:ea typeface="Times New Roman" panose="02020603050405020304" pitchFamily="18" charset="0"/>
                          <a:cs typeface="Times New Roman" panose="02020603050405020304" pitchFamily="18" charset="0"/>
                        </a:rPr>
                        <a:t>голова ГО «Спілка молодих журналістів Житомирщини»</a:t>
                      </a:r>
                      <a:endParaRPr lang="en-US" sz="16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7520096"/>
                  </a:ext>
                </a:extLst>
              </a:tr>
              <a:tr h="534880">
                <a:tc>
                  <a:txBody>
                    <a:bodyPr/>
                    <a:lstStyle/>
                    <a:p>
                      <a:pPr>
                        <a:spcAft>
                          <a:spcPts val="0"/>
                        </a:spcAft>
                      </a:pPr>
                      <a:r>
                        <a:rPr lang="uk-UA" sz="1600" dirty="0">
                          <a:effectLst/>
                          <a:latin typeface="Times New Roman" panose="02020603050405020304" pitchFamily="18" charset="0"/>
                          <a:ea typeface="Times New Roman" panose="02020603050405020304" pitchFamily="18" charset="0"/>
                        </a:rPr>
                        <a:t>ХАРЧЕНКО Алла Миколаївна</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600" dirty="0">
                          <a:effectLst/>
                          <a:latin typeface="Times New Roman" panose="02020603050405020304" pitchFamily="18" charset="0"/>
                          <a:ea typeface="Calibri" panose="020F0502020204030204" pitchFamily="34" charset="0"/>
                        </a:rPr>
                        <a:t>головний спеціаліст відділу дизайну міського середовища департаменту містобудування та земельних відносин Житомирської міської ради</a:t>
                      </a:r>
                      <a:endParaRPr lang="en-US" sz="1600" dirty="0">
                        <a:effectLst/>
                        <a:latin typeface="Times New Roman" panose="02020603050405020304" pitchFamily="18" charset="0"/>
                        <a:ea typeface="Times New Roman" panose="02020603050405020304" pitchFamily="18" charset="0"/>
                      </a:endParaRPr>
                    </a:p>
                  </a:txBody>
                  <a:tcPr marL="66187" marR="661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82043"/>
                  </a:ext>
                </a:extLst>
              </a:tr>
            </a:tbl>
          </a:graphicData>
        </a:graphic>
      </p:graphicFrame>
      <p:sp>
        <p:nvSpPr>
          <p:cNvPr id="37" name="Прямоугольник 36"/>
          <p:cNvSpPr/>
          <p:nvPr/>
        </p:nvSpPr>
        <p:spPr>
          <a:xfrm>
            <a:off x="320719" y="742702"/>
            <a:ext cx="5785893" cy="1754326"/>
          </a:xfrm>
          <a:prstGeom prst="rect">
            <a:avLst/>
          </a:prstGeom>
        </p:spPr>
        <p:txBody>
          <a:bodyPr wrap="square">
            <a:spAutoFit/>
          </a:bodyPr>
          <a:lstStyle/>
          <a:p>
            <a:pPr algn="ctr"/>
            <a:r>
              <a:rPr lang="uk-UA" dirty="0">
                <a:ea typeface="Inter" panose="020B0604020202020204" charset="0"/>
              </a:rPr>
              <a:t>Стейкхолдери спеціальності «Менеджмент креативних індустрій» мають спільну мету </a:t>
            </a:r>
            <a:r>
              <a:rPr lang="uk-UA" dirty="0" smtClean="0">
                <a:ea typeface="Inter" panose="020B0604020202020204" charset="0"/>
              </a:rPr>
              <a:t>‒ </a:t>
            </a:r>
            <a:r>
              <a:rPr lang="uk-UA" dirty="0">
                <a:ea typeface="Inter" panose="020B0604020202020204" charset="0"/>
              </a:rPr>
              <a:t>забезпечити підготовку конкурентоспроможних фахівців для креативної економіки, а їх основна функція полягає у формуванні, реалізації та вдосконаленні освітнього процесу відповідно до потреб ринку, суспільства та держави.</a:t>
            </a:r>
            <a:endParaRPr lang="en-US" dirty="0">
              <a:ea typeface="Inter" panose="020B0604020202020204" charset="0"/>
            </a:endParaRPr>
          </a:p>
        </p:txBody>
      </p:sp>
      <p:pic>
        <p:nvPicPr>
          <p:cNvPr id="2" name="Рисунок 1"/>
          <p:cNvPicPr>
            <a:picLocks noChangeAspect="1"/>
          </p:cNvPicPr>
          <p:nvPr/>
        </p:nvPicPr>
        <p:blipFill rotWithShape="1">
          <a:blip r:embed="rId3"/>
          <a:srcRect l="4684" t="27124" r="3317" b="3504"/>
          <a:stretch/>
        </p:blipFill>
        <p:spPr>
          <a:xfrm>
            <a:off x="9402690" y="122830"/>
            <a:ext cx="4939163" cy="2776094"/>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404" y="37360"/>
            <a:ext cx="2448496" cy="294703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
          <p:cNvSpPr/>
          <p:nvPr/>
        </p:nvSpPr>
        <p:spPr>
          <a:xfrm>
            <a:off x="2026146" y="2512344"/>
            <a:ext cx="11188700" cy="5379744"/>
          </a:xfrm>
          <a:prstGeom prst="roundRect">
            <a:avLst>
              <a:gd name="adj" fmla="val 7935"/>
            </a:avLst>
          </a:prstGeom>
          <a:solidFill>
            <a:schemeClr val="accent5">
              <a:lumMod val="20000"/>
              <a:lumOff val="80000"/>
            </a:schemeClr>
          </a:solidFill>
          <a:ln w="22860">
            <a:solidFill>
              <a:srgbClr val="CED9CE"/>
            </a:solidFill>
            <a:prstDash val="solid"/>
          </a:ln>
        </p:spPr>
      </p:sp>
      <p:sp>
        <p:nvSpPr>
          <p:cNvPr id="34" name="Shape 26"/>
          <p:cNvSpPr/>
          <p:nvPr/>
        </p:nvSpPr>
        <p:spPr>
          <a:xfrm>
            <a:off x="7071696" y="7225446"/>
            <a:ext cx="357188" cy="357188"/>
          </a:xfrm>
          <a:prstGeom prst="roundRect">
            <a:avLst>
              <a:gd name="adj" fmla="val 40007"/>
            </a:avLst>
          </a:prstGeom>
          <a:solidFill>
            <a:schemeClr val="accent5">
              <a:lumMod val="60000"/>
              <a:lumOff val="40000"/>
            </a:schemeClr>
          </a:solidFill>
          <a:ln w="15240">
            <a:solidFill>
              <a:srgbClr val="CED9CE"/>
            </a:solidFill>
            <a:prstDash val="solid"/>
          </a:ln>
        </p:spPr>
      </p:sp>
      <p:sp>
        <p:nvSpPr>
          <p:cNvPr id="3" name="Text 1"/>
          <p:cNvSpPr/>
          <p:nvPr/>
        </p:nvSpPr>
        <p:spPr>
          <a:xfrm>
            <a:off x="1242734" y="1987009"/>
            <a:ext cx="12324993" cy="396954"/>
          </a:xfrm>
          <a:prstGeom prst="rect">
            <a:avLst/>
          </a:prstGeom>
          <a:noFill/>
          <a:ln/>
        </p:spPr>
        <p:txBody>
          <a:bodyPr wrap="none" lIns="0" tIns="0" rIns="0" bIns="0" rtlCol="0" anchor="t"/>
          <a:lstStyle/>
          <a:p>
            <a:pPr marL="0" indent="0" algn="ctr">
              <a:lnSpc>
                <a:spcPts val="3100"/>
              </a:lnSpc>
              <a:buNone/>
            </a:pPr>
            <a:r>
              <a:rPr lang="en-US" sz="2800" b="1" dirty="0" smtClean="0">
                <a:solidFill>
                  <a:srgbClr val="003399"/>
                </a:solidFill>
                <a:ea typeface="Inter Bold" pitchFamily="34" charset="-122"/>
                <a:cs typeface="Inter Bold" pitchFamily="34" charset="-120"/>
              </a:rPr>
              <a:t>ІНФРАСТРУКТУРА </a:t>
            </a:r>
            <a:r>
              <a:rPr lang="en-US" sz="2800" b="1" dirty="0">
                <a:solidFill>
                  <a:srgbClr val="003399"/>
                </a:solidFill>
                <a:ea typeface="Inter Bold" pitchFamily="34" charset="-122"/>
                <a:cs typeface="Inter Bold" pitchFamily="34" charset="-120"/>
              </a:rPr>
              <a:t>ТА ТРАЄКТОРІЇ РОЗВИТКУ</a:t>
            </a:r>
            <a:endParaRPr lang="en-US" sz="2800" dirty="0">
              <a:solidFill>
                <a:srgbClr val="003399"/>
              </a:solidFill>
            </a:endParaRPr>
          </a:p>
        </p:txBody>
      </p:sp>
      <p:sp>
        <p:nvSpPr>
          <p:cNvPr id="6" name="Shape 4"/>
          <p:cNvSpPr/>
          <p:nvPr/>
        </p:nvSpPr>
        <p:spPr>
          <a:xfrm>
            <a:off x="7215206" y="2783106"/>
            <a:ext cx="90743" cy="4466312"/>
          </a:xfrm>
          <a:prstGeom prst="roundRect">
            <a:avLst>
              <a:gd name="adj" fmla="val 625116"/>
            </a:avLst>
          </a:prstGeom>
          <a:solidFill>
            <a:srgbClr val="003399"/>
          </a:solidFill>
          <a:ln/>
        </p:spPr>
      </p:sp>
      <p:sp>
        <p:nvSpPr>
          <p:cNvPr id="7" name="Shape 5"/>
          <p:cNvSpPr/>
          <p:nvPr/>
        </p:nvSpPr>
        <p:spPr>
          <a:xfrm>
            <a:off x="6594653" y="2950269"/>
            <a:ext cx="476250" cy="22860"/>
          </a:xfrm>
          <a:prstGeom prst="roundRect">
            <a:avLst>
              <a:gd name="adj" fmla="val 625116"/>
            </a:avLst>
          </a:prstGeom>
          <a:solidFill>
            <a:srgbClr val="CED9CE"/>
          </a:solidFill>
          <a:ln/>
        </p:spPr>
      </p:sp>
      <p:sp>
        <p:nvSpPr>
          <p:cNvPr id="8" name="Shape 6"/>
          <p:cNvSpPr/>
          <p:nvPr/>
        </p:nvSpPr>
        <p:spPr>
          <a:xfrm>
            <a:off x="7048043" y="2783105"/>
            <a:ext cx="357188" cy="357188"/>
          </a:xfrm>
          <a:prstGeom prst="roundRect">
            <a:avLst>
              <a:gd name="adj" fmla="val 40007"/>
            </a:avLst>
          </a:prstGeom>
          <a:solidFill>
            <a:schemeClr val="accent5">
              <a:lumMod val="60000"/>
              <a:lumOff val="40000"/>
            </a:schemeClr>
          </a:solidFill>
          <a:ln w="15240">
            <a:solidFill>
              <a:srgbClr val="CED9CE"/>
            </a:solidFill>
            <a:prstDash val="solid"/>
          </a:ln>
        </p:spPr>
      </p:sp>
      <p:sp>
        <p:nvSpPr>
          <p:cNvPr id="9" name="Text 7"/>
          <p:cNvSpPr/>
          <p:nvPr/>
        </p:nvSpPr>
        <p:spPr>
          <a:xfrm>
            <a:off x="7107574" y="2842636"/>
            <a:ext cx="238125" cy="238125"/>
          </a:xfrm>
          <a:prstGeom prst="rect">
            <a:avLst/>
          </a:prstGeom>
          <a:noFill/>
          <a:ln/>
        </p:spPr>
        <p:txBody>
          <a:bodyPr wrap="none" lIns="0" tIns="0" rIns="0" bIns="0" rtlCol="0" anchor="t"/>
          <a:lstStyle/>
          <a:p>
            <a:pPr marL="0" indent="0" algn="ctr">
              <a:lnSpc>
                <a:spcPts val="1850"/>
              </a:lnSpc>
              <a:buNone/>
            </a:pPr>
            <a:r>
              <a:rPr lang="en-US" sz="1850" b="1" dirty="0">
                <a:solidFill>
                  <a:srgbClr val="405449"/>
                </a:solidFill>
                <a:latin typeface="Inter Bold" pitchFamily="34" charset="0"/>
                <a:ea typeface="Inter Bold" pitchFamily="34" charset="-122"/>
                <a:cs typeface="Inter Bold" pitchFamily="34" charset="-120"/>
              </a:rPr>
              <a:t>1</a:t>
            </a:r>
            <a:endParaRPr lang="en-US" sz="1850" dirty="0"/>
          </a:p>
        </p:txBody>
      </p:sp>
      <p:sp>
        <p:nvSpPr>
          <p:cNvPr id="10" name="Text 8"/>
          <p:cNvSpPr/>
          <p:nvPr/>
        </p:nvSpPr>
        <p:spPr>
          <a:xfrm>
            <a:off x="3353137" y="2862400"/>
            <a:ext cx="3079711" cy="45719"/>
          </a:xfrm>
          <a:prstGeom prst="rect">
            <a:avLst/>
          </a:prstGeom>
          <a:noFill/>
          <a:ln/>
        </p:spPr>
        <p:txBody>
          <a:bodyPr wrap="none" lIns="0" tIns="0" rIns="0" bIns="0" rtlCol="0" anchor="t"/>
          <a:lstStyle/>
          <a:p>
            <a:pPr marL="0" indent="0" algn="r">
              <a:lnSpc>
                <a:spcPts val="1550"/>
              </a:lnSpc>
              <a:buNone/>
            </a:pPr>
            <a:r>
              <a:rPr lang="en-US" sz="2400" b="1" dirty="0">
                <a:ea typeface="Inter Bold" pitchFamily="34" charset="-122"/>
                <a:cs typeface="Inter Bold" pitchFamily="34" charset="-120"/>
              </a:rPr>
              <a:t>ФОРМУВАННЯ</a:t>
            </a:r>
            <a:r>
              <a:rPr lang="en-US" sz="2400" b="1" dirty="0">
                <a:solidFill>
                  <a:srgbClr val="405449"/>
                </a:solidFill>
                <a:ea typeface="Inter Bold" pitchFamily="34" charset="-122"/>
                <a:cs typeface="Inter Bold" pitchFamily="34" charset="-120"/>
              </a:rPr>
              <a:t> </a:t>
            </a:r>
            <a:r>
              <a:rPr lang="en-US" sz="2400" b="1" dirty="0">
                <a:ea typeface="Inter Bold" pitchFamily="34" charset="-122"/>
                <a:cs typeface="Inter Bold" pitchFamily="34" charset="-120"/>
              </a:rPr>
              <a:t>ЗМІСТУ</a:t>
            </a:r>
            <a:endParaRPr lang="en-US" sz="2400" dirty="0"/>
          </a:p>
        </p:txBody>
      </p:sp>
      <p:sp>
        <p:nvSpPr>
          <p:cNvPr id="11" name="Text 9"/>
          <p:cNvSpPr/>
          <p:nvPr/>
        </p:nvSpPr>
        <p:spPr>
          <a:xfrm>
            <a:off x="1308437" y="3156128"/>
            <a:ext cx="5124411" cy="746760"/>
          </a:xfrm>
          <a:prstGeom prst="rect">
            <a:avLst/>
          </a:prstGeom>
          <a:noFill/>
          <a:ln/>
        </p:spPr>
        <p:txBody>
          <a:bodyPr wrap="square" lIns="0" tIns="0" rIns="0" bIns="0" rtlCol="0" anchor="t"/>
          <a:lstStyle/>
          <a:p>
            <a:pPr marL="0" indent="0" algn="r">
              <a:buNone/>
            </a:pPr>
            <a:r>
              <a:rPr lang="en-US" dirty="0">
                <a:latin typeface="Inter" pitchFamily="34" charset="0"/>
                <a:ea typeface="Inter" pitchFamily="34" charset="-122"/>
                <a:cs typeface="Inter" pitchFamily="34" charset="-120"/>
              </a:rPr>
              <a:t>Участь у формуванні </a:t>
            </a:r>
            <a:r>
              <a:rPr lang="uk-UA" dirty="0">
                <a:latin typeface="Inter" pitchFamily="34" charset="0"/>
                <a:ea typeface="Inter" pitchFamily="34" charset="-122"/>
                <a:cs typeface="Inter" pitchFamily="34" charset="-120"/>
              </a:rPr>
              <a:t> </a:t>
            </a:r>
            <a:r>
              <a:rPr lang="en-US" dirty="0" smtClean="0">
                <a:latin typeface="Inter" pitchFamily="34" charset="0"/>
                <a:ea typeface="Inter" pitchFamily="34" charset="-122"/>
                <a:cs typeface="Inter" pitchFamily="34" charset="-120"/>
              </a:rPr>
              <a:t>та періодичному</a:t>
            </a:r>
            <a:r>
              <a:rPr lang="uk-UA" dirty="0" smtClean="0">
                <a:latin typeface="Inter" pitchFamily="34" charset="0"/>
                <a:ea typeface="Inter" pitchFamily="34" charset="-122"/>
                <a:cs typeface="Inter" pitchFamily="34" charset="-120"/>
              </a:rPr>
              <a:t> </a:t>
            </a:r>
            <a:r>
              <a:rPr lang="en-US" dirty="0" smtClean="0">
                <a:latin typeface="Inter" pitchFamily="34" charset="0"/>
                <a:ea typeface="Inter" pitchFamily="34" charset="-122"/>
                <a:cs typeface="Inter" pitchFamily="34" charset="-120"/>
              </a:rPr>
              <a:t>оновленні </a:t>
            </a:r>
            <a:r>
              <a:rPr lang="uk-UA" dirty="0">
                <a:latin typeface="Inter" pitchFamily="34" charset="0"/>
                <a:ea typeface="Inter" pitchFamily="34" charset="-122"/>
                <a:cs typeface="Inter" pitchFamily="34" charset="-120"/>
              </a:rPr>
              <a:t> </a:t>
            </a:r>
            <a:r>
              <a:rPr lang="en-US" dirty="0" smtClean="0">
                <a:latin typeface="Inter" pitchFamily="34" charset="0"/>
                <a:ea typeface="Inter" pitchFamily="34" charset="-122"/>
                <a:cs typeface="Inter" pitchFamily="34" charset="-120"/>
              </a:rPr>
              <a:t>змісту </a:t>
            </a:r>
            <a:r>
              <a:rPr lang="en-US" dirty="0">
                <a:latin typeface="Inter" pitchFamily="34" charset="0"/>
                <a:ea typeface="Inter" pitchFamily="34" charset="-122"/>
                <a:cs typeface="Inter" pitchFamily="34" charset="-120"/>
              </a:rPr>
              <a:t>освітньої програми</a:t>
            </a:r>
            <a:endParaRPr lang="en-US" dirty="0"/>
          </a:p>
        </p:txBody>
      </p:sp>
      <p:sp>
        <p:nvSpPr>
          <p:cNvPr id="12" name="Shape 10"/>
          <p:cNvSpPr/>
          <p:nvPr/>
        </p:nvSpPr>
        <p:spPr>
          <a:xfrm>
            <a:off x="7382371" y="3902888"/>
            <a:ext cx="476250" cy="22860"/>
          </a:xfrm>
          <a:prstGeom prst="roundRect">
            <a:avLst>
              <a:gd name="adj" fmla="val 625116"/>
            </a:avLst>
          </a:prstGeom>
          <a:solidFill>
            <a:srgbClr val="CED9CE"/>
          </a:solidFill>
          <a:ln/>
        </p:spPr>
      </p:sp>
      <p:sp>
        <p:nvSpPr>
          <p:cNvPr id="13" name="Shape 11"/>
          <p:cNvSpPr/>
          <p:nvPr/>
        </p:nvSpPr>
        <p:spPr>
          <a:xfrm>
            <a:off x="7048043" y="3735724"/>
            <a:ext cx="357188" cy="357188"/>
          </a:xfrm>
          <a:prstGeom prst="roundRect">
            <a:avLst>
              <a:gd name="adj" fmla="val 40007"/>
            </a:avLst>
          </a:prstGeom>
          <a:solidFill>
            <a:schemeClr val="accent5">
              <a:lumMod val="60000"/>
              <a:lumOff val="40000"/>
            </a:schemeClr>
          </a:solidFill>
          <a:ln w="15240">
            <a:solidFill>
              <a:srgbClr val="CED9CE"/>
            </a:solidFill>
            <a:prstDash val="solid"/>
          </a:ln>
        </p:spPr>
      </p:sp>
      <p:sp>
        <p:nvSpPr>
          <p:cNvPr id="14" name="Text 12"/>
          <p:cNvSpPr/>
          <p:nvPr/>
        </p:nvSpPr>
        <p:spPr>
          <a:xfrm>
            <a:off x="7107574" y="3795255"/>
            <a:ext cx="238125" cy="238125"/>
          </a:xfrm>
          <a:prstGeom prst="rect">
            <a:avLst/>
          </a:prstGeom>
          <a:solidFill>
            <a:schemeClr val="accent5">
              <a:lumMod val="60000"/>
              <a:lumOff val="40000"/>
            </a:schemeClr>
          </a:solidFill>
          <a:ln/>
        </p:spPr>
        <p:txBody>
          <a:bodyPr wrap="none" lIns="0" tIns="0" rIns="0" bIns="0" rtlCol="0" anchor="t"/>
          <a:lstStyle/>
          <a:p>
            <a:pPr marL="0" indent="0" algn="ctr">
              <a:lnSpc>
                <a:spcPts val="1850"/>
              </a:lnSpc>
              <a:buNone/>
            </a:pPr>
            <a:r>
              <a:rPr lang="en-US" sz="1850" b="1" dirty="0">
                <a:solidFill>
                  <a:srgbClr val="405449"/>
                </a:solidFill>
                <a:latin typeface="Inter Bold" pitchFamily="34" charset="0"/>
                <a:ea typeface="Inter Bold" pitchFamily="34" charset="-122"/>
                <a:cs typeface="Inter Bold" pitchFamily="34" charset="-120"/>
              </a:rPr>
              <a:t>2</a:t>
            </a:r>
            <a:endParaRPr lang="en-US" sz="1850" dirty="0"/>
          </a:p>
        </p:txBody>
      </p:sp>
      <p:sp>
        <p:nvSpPr>
          <p:cNvPr id="15" name="Text 13"/>
          <p:cNvSpPr/>
          <p:nvPr/>
        </p:nvSpPr>
        <p:spPr>
          <a:xfrm>
            <a:off x="8088307" y="3822055"/>
            <a:ext cx="3892510" cy="422649"/>
          </a:xfrm>
          <a:prstGeom prst="rect">
            <a:avLst/>
          </a:prstGeom>
          <a:noFill/>
          <a:ln/>
        </p:spPr>
        <p:txBody>
          <a:bodyPr wrap="none" lIns="0" tIns="0" rIns="0" bIns="0" rtlCol="0" anchor="t"/>
          <a:lstStyle/>
          <a:p>
            <a:pPr marL="0" indent="0" algn="l">
              <a:lnSpc>
                <a:spcPts val="1550"/>
              </a:lnSpc>
              <a:buNone/>
            </a:pPr>
            <a:r>
              <a:rPr lang="en-US" sz="2400" b="1" dirty="0">
                <a:ea typeface="Inter Bold" pitchFamily="34" charset="-122"/>
                <a:cs typeface="Inter Bold" pitchFamily="34" charset="-120"/>
              </a:rPr>
              <a:t>ПРАКТИЧНА</a:t>
            </a:r>
            <a:r>
              <a:rPr lang="en-US" sz="2400" b="1" dirty="0">
                <a:latin typeface="Inter Bold" pitchFamily="34" charset="0"/>
                <a:ea typeface="Inter Bold" pitchFamily="34" charset="-122"/>
                <a:cs typeface="Inter Bold" pitchFamily="34" charset="-120"/>
              </a:rPr>
              <a:t> </a:t>
            </a:r>
            <a:r>
              <a:rPr lang="en-US" sz="2400" b="1" dirty="0">
                <a:ea typeface="Inter Bold" pitchFamily="34" charset="-122"/>
                <a:cs typeface="Inter Bold" pitchFamily="34" charset="-120"/>
              </a:rPr>
              <a:t>ПІДГОТОВКА</a:t>
            </a:r>
            <a:endParaRPr lang="en-US" sz="2400" dirty="0"/>
          </a:p>
        </p:txBody>
      </p:sp>
      <p:sp>
        <p:nvSpPr>
          <p:cNvPr id="16" name="Text 14"/>
          <p:cNvSpPr/>
          <p:nvPr/>
        </p:nvSpPr>
        <p:spPr>
          <a:xfrm>
            <a:off x="8020427" y="4108747"/>
            <a:ext cx="5009793" cy="539710"/>
          </a:xfrm>
          <a:prstGeom prst="rect">
            <a:avLst/>
          </a:prstGeom>
          <a:noFill/>
          <a:ln/>
        </p:spPr>
        <p:txBody>
          <a:bodyPr wrap="square" lIns="0" tIns="0" rIns="0" bIns="0" rtlCol="0" anchor="t"/>
          <a:lstStyle/>
          <a:p>
            <a:pPr marL="0" indent="0" algn="l">
              <a:buNone/>
            </a:pPr>
            <a:r>
              <a:rPr lang="en-US" dirty="0">
                <a:latin typeface="Inter" pitchFamily="34" charset="0"/>
                <a:ea typeface="Inter" pitchFamily="34" charset="-122"/>
                <a:cs typeface="Inter" pitchFamily="34" charset="-120"/>
              </a:rPr>
              <a:t>Організація та реалізація практичної </a:t>
            </a:r>
            <a:endParaRPr lang="uk-UA" dirty="0" smtClean="0">
              <a:latin typeface="Inter" pitchFamily="34" charset="0"/>
              <a:ea typeface="Inter" pitchFamily="34" charset="-122"/>
              <a:cs typeface="Inter" pitchFamily="34" charset="-120"/>
            </a:endParaRPr>
          </a:p>
          <a:p>
            <a:pPr marL="0" indent="0" algn="l">
              <a:buNone/>
            </a:pPr>
            <a:r>
              <a:rPr lang="en-US" dirty="0" smtClean="0">
                <a:latin typeface="Inter" pitchFamily="34" charset="0"/>
                <a:ea typeface="Inter" pitchFamily="34" charset="-122"/>
                <a:cs typeface="Inter" pitchFamily="34" charset="-120"/>
              </a:rPr>
              <a:t>підготовки </a:t>
            </a:r>
            <a:r>
              <a:rPr lang="en-US" dirty="0">
                <a:latin typeface="Inter" pitchFamily="34" charset="0"/>
                <a:ea typeface="Inter" pitchFamily="34" charset="-122"/>
                <a:cs typeface="Inter" pitchFamily="34" charset="-120"/>
              </a:rPr>
              <a:t>здобувачів на базі підприємств</a:t>
            </a:r>
            <a:endParaRPr lang="en-US" dirty="0"/>
          </a:p>
        </p:txBody>
      </p:sp>
      <p:sp>
        <p:nvSpPr>
          <p:cNvPr id="17" name="Shape 15"/>
          <p:cNvSpPr/>
          <p:nvPr/>
        </p:nvSpPr>
        <p:spPr>
          <a:xfrm>
            <a:off x="6594653" y="4736325"/>
            <a:ext cx="476250" cy="22860"/>
          </a:xfrm>
          <a:prstGeom prst="roundRect">
            <a:avLst>
              <a:gd name="adj" fmla="val 625116"/>
            </a:avLst>
          </a:prstGeom>
          <a:solidFill>
            <a:srgbClr val="CED9CE"/>
          </a:solidFill>
          <a:ln/>
        </p:spPr>
      </p:sp>
      <p:sp>
        <p:nvSpPr>
          <p:cNvPr id="18" name="Shape 16"/>
          <p:cNvSpPr/>
          <p:nvPr/>
        </p:nvSpPr>
        <p:spPr>
          <a:xfrm>
            <a:off x="7048043" y="4569161"/>
            <a:ext cx="357188" cy="357188"/>
          </a:xfrm>
          <a:prstGeom prst="roundRect">
            <a:avLst>
              <a:gd name="adj" fmla="val 40007"/>
            </a:avLst>
          </a:prstGeom>
          <a:solidFill>
            <a:schemeClr val="accent5">
              <a:lumMod val="60000"/>
              <a:lumOff val="40000"/>
            </a:schemeClr>
          </a:solidFill>
          <a:ln w="15240">
            <a:solidFill>
              <a:srgbClr val="CED9CE"/>
            </a:solidFill>
            <a:prstDash val="solid"/>
          </a:ln>
        </p:spPr>
      </p:sp>
      <p:sp>
        <p:nvSpPr>
          <p:cNvPr id="19" name="Text 17"/>
          <p:cNvSpPr/>
          <p:nvPr/>
        </p:nvSpPr>
        <p:spPr>
          <a:xfrm>
            <a:off x="7107574" y="4628693"/>
            <a:ext cx="238125" cy="238125"/>
          </a:xfrm>
          <a:prstGeom prst="rect">
            <a:avLst/>
          </a:prstGeom>
          <a:solidFill>
            <a:schemeClr val="accent5">
              <a:lumMod val="60000"/>
              <a:lumOff val="40000"/>
            </a:schemeClr>
          </a:solidFill>
          <a:ln/>
        </p:spPr>
        <p:txBody>
          <a:bodyPr wrap="none" lIns="0" tIns="0" rIns="0" bIns="0" rtlCol="0" anchor="t"/>
          <a:lstStyle/>
          <a:p>
            <a:pPr marL="0" indent="0" algn="ctr">
              <a:lnSpc>
                <a:spcPts val="1850"/>
              </a:lnSpc>
              <a:buNone/>
            </a:pPr>
            <a:r>
              <a:rPr lang="en-US" sz="1850" b="1" dirty="0">
                <a:solidFill>
                  <a:srgbClr val="405449"/>
                </a:solidFill>
                <a:latin typeface="Inter Bold" pitchFamily="34" charset="0"/>
                <a:ea typeface="Inter Bold" pitchFamily="34" charset="-122"/>
                <a:cs typeface="Inter Bold" pitchFamily="34" charset="-120"/>
              </a:rPr>
              <a:t>3</a:t>
            </a:r>
            <a:endParaRPr lang="en-US" sz="1850" dirty="0"/>
          </a:p>
        </p:txBody>
      </p:sp>
      <p:sp>
        <p:nvSpPr>
          <p:cNvPr id="20" name="Text 18"/>
          <p:cNvSpPr/>
          <p:nvPr/>
        </p:nvSpPr>
        <p:spPr>
          <a:xfrm>
            <a:off x="4448195" y="4648457"/>
            <a:ext cx="1984653" cy="198477"/>
          </a:xfrm>
          <a:prstGeom prst="rect">
            <a:avLst/>
          </a:prstGeom>
          <a:noFill/>
          <a:ln/>
        </p:spPr>
        <p:txBody>
          <a:bodyPr wrap="none" lIns="0" tIns="0" rIns="0" bIns="0" rtlCol="0" anchor="t"/>
          <a:lstStyle/>
          <a:p>
            <a:pPr marL="0" indent="0" algn="r">
              <a:lnSpc>
                <a:spcPts val="1550"/>
              </a:lnSpc>
              <a:buNone/>
            </a:pPr>
            <a:r>
              <a:rPr lang="en-US" sz="2400" b="1" dirty="0">
                <a:ea typeface="Inter Bold" pitchFamily="34" charset="-122"/>
                <a:cs typeface="Inter Bold" pitchFamily="34" charset="-120"/>
              </a:rPr>
              <a:t>КОНСУЛЬТУВАННЯ</a:t>
            </a:r>
            <a:endParaRPr lang="en-US" sz="2400" dirty="0"/>
          </a:p>
        </p:txBody>
      </p:sp>
      <p:sp>
        <p:nvSpPr>
          <p:cNvPr id="21" name="Text 19"/>
          <p:cNvSpPr/>
          <p:nvPr/>
        </p:nvSpPr>
        <p:spPr>
          <a:xfrm>
            <a:off x="2197437" y="4942184"/>
            <a:ext cx="4235411" cy="520065"/>
          </a:xfrm>
          <a:prstGeom prst="rect">
            <a:avLst/>
          </a:prstGeom>
          <a:noFill/>
          <a:ln/>
        </p:spPr>
        <p:txBody>
          <a:bodyPr wrap="none" lIns="0" tIns="0" rIns="0" bIns="0" rtlCol="0" anchor="t"/>
          <a:lstStyle/>
          <a:p>
            <a:pPr marL="0" indent="0" algn="r">
              <a:buNone/>
            </a:pPr>
            <a:r>
              <a:rPr lang="en-US" dirty="0">
                <a:latin typeface="Inter" pitchFamily="34" charset="0"/>
                <a:ea typeface="Inter" pitchFamily="34" charset="-122"/>
                <a:cs typeface="Inter" pitchFamily="34" charset="-120"/>
              </a:rPr>
              <a:t>Консультування під час </a:t>
            </a:r>
            <a:r>
              <a:rPr lang="en-US" dirty="0" smtClean="0">
                <a:latin typeface="Inter" pitchFamily="34" charset="0"/>
                <a:ea typeface="Inter" pitchFamily="34" charset="-122"/>
                <a:cs typeface="Inter" pitchFamily="34" charset="-120"/>
              </a:rPr>
              <a:t>виконання</a:t>
            </a:r>
            <a:r>
              <a:rPr lang="uk-UA" dirty="0" smtClean="0">
                <a:latin typeface="Inter" pitchFamily="34" charset="0"/>
                <a:ea typeface="Inter" pitchFamily="34" charset="-122"/>
                <a:cs typeface="Inter" pitchFamily="34" charset="-120"/>
              </a:rPr>
              <a:t> </a:t>
            </a:r>
          </a:p>
          <a:p>
            <a:pPr marL="0" indent="0" algn="r">
              <a:buNone/>
            </a:pPr>
            <a:r>
              <a:rPr lang="uk-UA" dirty="0" smtClean="0">
                <a:latin typeface="Inter" pitchFamily="34" charset="0"/>
                <a:ea typeface="Inter" pitchFamily="34" charset="-122"/>
                <a:cs typeface="Inter" pitchFamily="34" charset="-120"/>
              </a:rPr>
              <a:t>Курсових та </a:t>
            </a:r>
            <a:r>
              <a:rPr lang="en-US" dirty="0" smtClean="0">
                <a:latin typeface="Inter" pitchFamily="34" charset="0"/>
                <a:ea typeface="Inter" pitchFamily="34" charset="-122"/>
                <a:cs typeface="Inter" pitchFamily="34" charset="-120"/>
              </a:rPr>
              <a:t> </a:t>
            </a:r>
            <a:r>
              <a:rPr lang="en-US" dirty="0">
                <a:latin typeface="Inter" pitchFamily="34" charset="0"/>
                <a:ea typeface="Inter" pitchFamily="34" charset="-122"/>
                <a:cs typeface="Inter" pitchFamily="34" charset="-120"/>
              </a:rPr>
              <a:t>кваліфікаційних робіт</a:t>
            </a:r>
            <a:endParaRPr lang="en-US" dirty="0"/>
          </a:p>
        </p:txBody>
      </p:sp>
      <p:sp>
        <p:nvSpPr>
          <p:cNvPr id="22" name="Shape 20"/>
          <p:cNvSpPr/>
          <p:nvPr/>
        </p:nvSpPr>
        <p:spPr>
          <a:xfrm>
            <a:off x="7382371" y="5569882"/>
            <a:ext cx="476250" cy="22860"/>
          </a:xfrm>
          <a:prstGeom prst="roundRect">
            <a:avLst>
              <a:gd name="adj" fmla="val 625116"/>
            </a:avLst>
          </a:prstGeom>
          <a:solidFill>
            <a:srgbClr val="CED9CE"/>
          </a:solidFill>
          <a:ln/>
        </p:spPr>
      </p:sp>
      <p:sp>
        <p:nvSpPr>
          <p:cNvPr id="23" name="Shape 21"/>
          <p:cNvSpPr/>
          <p:nvPr/>
        </p:nvSpPr>
        <p:spPr>
          <a:xfrm>
            <a:off x="7048043" y="5402718"/>
            <a:ext cx="357188" cy="357188"/>
          </a:xfrm>
          <a:prstGeom prst="roundRect">
            <a:avLst>
              <a:gd name="adj" fmla="val 40007"/>
            </a:avLst>
          </a:prstGeom>
          <a:solidFill>
            <a:schemeClr val="accent5">
              <a:lumMod val="60000"/>
              <a:lumOff val="40000"/>
            </a:schemeClr>
          </a:solidFill>
          <a:ln w="15240">
            <a:solidFill>
              <a:srgbClr val="CED9CE"/>
            </a:solidFill>
            <a:prstDash val="solid"/>
          </a:ln>
        </p:spPr>
      </p:sp>
      <p:sp>
        <p:nvSpPr>
          <p:cNvPr id="24" name="Text 22"/>
          <p:cNvSpPr/>
          <p:nvPr/>
        </p:nvSpPr>
        <p:spPr>
          <a:xfrm>
            <a:off x="7107574" y="5462249"/>
            <a:ext cx="238125" cy="238125"/>
          </a:xfrm>
          <a:prstGeom prst="rect">
            <a:avLst/>
          </a:prstGeom>
          <a:noFill/>
          <a:ln/>
        </p:spPr>
        <p:txBody>
          <a:bodyPr wrap="none" lIns="0" tIns="0" rIns="0" bIns="0" rtlCol="0" anchor="t"/>
          <a:lstStyle/>
          <a:p>
            <a:pPr marL="0" indent="0" algn="ctr">
              <a:lnSpc>
                <a:spcPts val="1850"/>
              </a:lnSpc>
              <a:buNone/>
            </a:pPr>
            <a:r>
              <a:rPr lang="uk-UA" sz="1850" b="1" dirty="0">
                <a:solidFill>
                  <a:srgbClr val="405449"/>
                </a:solidFill>
                <a:ea typeface="Inter Bold" pitchFamily="34" charset="-122"/>
              </a:rPr>
              <a:t>4</a:t>
            </a:r>
            <a:endParaRPr lang="en-US" sz="1850" dirty="0"/>
          </a:p>
        </p:txBody>
      </p:sp>
      <p:sp>
        <p:nvSpPr>
          <p:cNvPr id="25" name="Text 23"/>
          <p:cNvSpPr/>
          <p:nvPr/>
        </p:nvSpPr>
        <p:spPr>
          <a:xfrm>
            <a:off x="8020427" y="5482014"/>
            <a:ext cx="2284928" cy="198477"/>
          </a:xfrm>
          <a:prstGeom prst="rect">
            <a:avLst/>
          </a:prstGeom>
          <a:noFill/>
          <a:ln/>
        </p:spPr>
        <p:txBody>
          <a:bodyPr wrap="none" lIns="0" tIns="0" rIns="0" bIns="0" rtlCol="0" anchor="t"/>
          <a:lstStyle/>
          <a:p>
            <a:pPr marL="0" indent="0" algn="l">
              <a:lnSpc>
                <a:spcPts val="1550"/>
              </a:lnSpc>
              <a:buNone/>
            </a:pPr>
            <a:r>
              <a:rPr lang="en-US" sz="2400" b="1" dirty="0">
                <a:ea typeface="Inter Bold" pitchFamily="34" charset="-122"/>
                <a:cs typeface="Inter Bold" pitchFamily="34" charset="-120"/>
              </a:rPr>
              <a:t>НАУКОВА</a:t>
            </a:r>
            <a:r>
              <a:rPr lang="en-US" sz="2400" b="1" dirty="0">
                <a:solidFill>
                  <a:srgbClr val="405449"/>
                </a:solidFill>
                <a:ea typeface="Inter Bold" pitchFamily="34" charset="-122"/>
                <a:cs typeface="Inter Bold" pitchFamily="34" charset="-120"/>
              </a:rPr>
              <a:t> </a:t>
            </a:r>
            <a:r>
              <a:rPr lang="en-US" sz="2400" b="1" dirty="0">
                <a:ea typeface="Inter Bold" pitchFamily="34" charset="-122"/>
                <a:cs typeface="Inter Bold" pitchFamily="34" charset="-120"/>
              </a:rPr>
              <a:t>ДІЯЛЬНІСТЬ</a:t>
            </a:r>
            <a:endParaRPr lang="en-US" sz="2400" dirty="0"/>
          </a:p>
        </p:txBody>
      </p:sp>
      <p:sp>
        <p:nvSpPr>
          <p:cNvPr id="26" name="Text 24"/>
          <p:cNvSpPr/>
          <p:nvPr/>
        </p:nvSpPr>
        <p:spPr>
          <a:xfrm>
            <a:off x="8020428" y="5775741"/>
            <a:ext cx="4768809" cy="580430"/>
          </a:xfrm>
          <a:prstGeom prst="rect">
            <a:avLst/>
          </a:prstGeom>
          <a:noFill/>
          <a:ln/>
        </p:spPr>
        <p:txBody>
          <a:bodyPr wrap="none" lIns="0" tIns="0" rIns="0" bIns="0" rtlCol="0" anchor="t"/>
          <a:lstStyle/>
          <a:p>
            <a:pPr marL="0" indent="0" algn="l">
              <a:buNone/>
            </a:pPr>
            <a:r>
              <a:rPr lang="en-US" dirty="0">
                <a:latin typeface="Inter" pitchFamily="34" charset="0"/>
                <a:ea typeface="Inter" pitchFamily="34" charset="-122"/>
                <a:cs typeface="Inter" pitchFamily="34" charset="-120"/>
              </a:rPr>
              <a:t>Участь у спільній науково-дослідній </a:t>
            </a:r>
            <a:endParaRPr lang="uk-UA" dirty="0" smtClean="0">
              <a:latin typeface="Inter" pitchFamily="34" charset="0"/>
              <a:ea typeface="Inter" pitchFamily="34" charset="-122"/>
              <a:cs typeface="Inter" pitchFamily="34" charset="-120"/>
            </a:endParaRPr>
          </a:p>
          <a:p>
            <a:pPr marL="0" indent="0" algn="l">
              <a:buNone/>
            </a:pPr>
            <a:r>
              <a:rPr lang="en-US" dirty="0" smtClean="0">
                <a:latin typeface="Inter" pitchFamily="34" charset="0"/>
                <a:ea typeface="Inter" pitchFamily="34" charset="-122"/>
                <a:cs typeface="Inter" pitchFamily="34" charset="-120"/>
              </a:rPr>
              <a:t> </a:t>
            </a:r>
            <a:r>
              <a:rPr lang="en-US" dirty="0">
                <a:latin typeface="Inter" pitchFamily="34" charset="0"/>
                <a:ea typeface="Inter" pitchFamily="34" charset="-122"/>
                <a:cs typeface="Inter" pitchFamily="34" charset="-120"/>
              </a:rPr>
              <a:t>діяльності</a:t>
            </a:r>
            <a:endParaRPr lang="en-US" dirty="0"/>
          </a:p>
        </p:txBody>
      </p:sp>
      <p:sp>
        <p:nvSpPr>
          <p:cNvPr id="27" name="Shape 25"/>
          <p:cNvSpPr/>
          <p:nvPr/>
        </p:nvSpPr>
        <p:spPr>
          <a:xfrm>
            <a:off x="6594653" y="6403438"/>
            <a:ext cx="476250" cy="22860"/>
          </a:xfrm>
          <a:prstGeom prst="roundRect">
            <a:avLst>
              <a:gd name="adj" fmla="val 625116"/>
            </a:avLst>
          </a:prstGeom>
          <a:solidFill>
            <a:srgbClr val="CED9CE"/>
          </a:solidFill>
          <a:ln/>
        </p:spPr>
      </p:sp>
      <p:sp>
        <p:nvSpPr>
          <p:cNvPr id="28" name="Shape 26"/>
          <p:cNvSpPr/>
          <p:nvPr/>
        </p:nvSpPr>
        <p:spPr>
          <a:xfrm>
            <a:off x="7048043" y="6236274"/>
            <a:ext cx="357188" cy="357188"/>
          </a:xfrm>
          <a:prstGeom prst="roundRect">
            <a:avLst>
              <a:gd name="adj" fmla="val 40007"/>
            </a:avLst>
          </a:prstGeom>
          <a:solidFill>
            <a:schemeClr val="accent5">
              <a:lumMod val="60000"/>
              <a:lumOff val="40000"/>
            </a:schemeClr>
          </a:solidFill>
          <a:ln w="15240">
            <a:solidFill>
              <a:srgbClr val="CED9CE"/>
            </a:solidFill>
            <a:prstDash val="solid"/>
          </a:ln>
        </p:spPr>
      </p:sp>
      <p:sp>
        <p:nvSpPr>
          <p:cNvPr id="29" name="Text 27"/>
          <p:cNvSpPr/>
          <p:nvPr/>
        </p:nvSpPr>
        <p:spPr>
          <a:xfrm>
            <a:off x="7107574" y="6295806"/>
            <a:ext cx="238125" cy="238125"/>
          </a:xfrm>
          <a:prstGeom prst="rect">
            <a:avLst/>
          </a:prstGeom>
          <a:noFill/>
          <a:ln/>
        </p:spPr>
        <p:txBody>
          <a:bodyPr wrap="none" lIns="0" tIns="0" rIns="0" bIns="0" rtlCol="0" anchor="t"/>
          <a:lstStyle/>
          <a:p>
            <a:pPr marL="0" indent="0" algn="ctr">
              <a:lnSpc>
                <a:spcPts val="1850"/>
              </a:lnSpc>
              <a:buNone/>
            </a:pPr>
            <a:r>
              <a:rPr lang="uk-UA" sz="1850" b="1" dirty="0">
                <a:solidFill>
                  <a:srgbClr val="405449"/>
                </a:solidFill>
                <a:ea typeface="Inter Bold" pitchFamily="34" charset="-122"/>
              </a:rPr>
              <a:t>5</a:t>
            </a:r>
            <a:endParaRPr lang="en-US" sz="1850" dirty="0"/>
          </a:p>
        </p:txBody>
      </p:sp>
      <p:sp>
        <p:nvSpPr>
          <p:cNvPr id="30" name="Text 28"/>
          <p:cNvSpPr/>
          <p:nvPr/>
        </p:nvSpPr>
        <p:spPr>
          <a:xfrm>
            <a:off x="4448195" y="6315570"/>
            <a:ext cx="1984653" cy="198477"/>
          </a:xfrm>
          <a:prstGeom prst="rect">
            <a:avLst/>
          </a:prstGeom>
          <a:noFill/>
          <a:ln/>
        </p:spPr>
        <p:txBody>
          <a:bodyPr wrap="none" lIns="0" tIns="0" rIns="0" bIns="0" rtlCol="0" anchor="t"/>
          <a:lstStyle/>
          <a:p>
            <a:pPr marL="0" indent="0" algn="r">
              <a:lnSpc>
                <a:spcPts val="1550"/>
              </a:lnSpc>
              <a:buNone/>
            </a:pPr>
            <a:r>
              <a:rPr lang="en-US" sz="2400" b="1" dirty="0">
                <a:ea typeface="Inter Bold" pitchFamily="34" charset="-122"/>
                <a:cs typeface="Inter Bold" pitchFamily="34" charset="-120"/>
              </a:rPr>
              <a:t>ОЦІНЮВАННЯ</a:t>
            </a:r>
            <a:endParaRPr lang="en-US" sz="2400" dirty="0"/>
          </a:p>
        </p:txBody>
      </p:sp>
      <p:sp>
        <p:nvSpPr>
          <p:cNvPr id="31" name="Text 29"/>
          <p:cNvSpPr/>
          <p:nvPr/>
        </p:nvSpPr>
        <p:spPr>
          <a:xfrm>
            <a:off x="1448137" y="6637139"/>
            <a:ext cx="5242618" cy="520440"/>
          </a:xfrm>
          <a:prstGeom prst="rect">
            <a:avLst/>
          </a:prstGeom>
          <a:noFill/>
          <a:ln/>
        </p:spPr>
        <p:txBody>
          <a:bodyPr wrap="none" lIns="0" tIns="0" rIns="0" bIns="0" rtlCol="0" anchor="t"/>
          <a:lstStyle/>
          <a:p>
            <a:pPr marL="0" indent="0" algn="r">
              <a:buNone/>
            </a:pPr>
            <a:r>
              <a:rPr lang="en-US" dirty="0">
                <a:latin typeface="Inter" pitchFamily="34" charset="0"/>
                <a:ea typeface="Inter" pitchFamily="34" charset="-122"/>
                <a:cs typeface="Inter" pitchFamily="34" charset="-120"/>
              </a:rPr>
              <a:t>Оцінювання результатів </a:t>
            </a:r>
            <a:r>
              <a:rPr lang="en-US" dirty="0" smtClean="0">
                <a:latin typeface="Inter" pitchFamily="34" charset="0"/>
                <a:ea typeface="Inter" pitchFamily="34" charset="-122"/>
                <a:cs typeface="Inter" pitchFamily="34" charset="-120"/>
              </a:rPr>
              <a:t>навчання</a:t>
            </a:r>
            <a:endParaRPr lang="uk-UA" dirty="0" smtClean="0">
              <a:latin typeface="Inter" pitchFamily="34" charset="0"/>
              <a:ea typeface="Inter" pitchFamily="34" charset="-122"/>
              <a:cs typeface="Inter" pitchFamily="34" charset="-120"/>
            </a:endParaRPr>
          </a:p>
          <a:p>
            <a:pPr marL="0" indent="0" algn="r">
              <a:buNone/>
            </a:pPr>
            <a:r>
              <a:rPr lang="en-US" dirty="0" smtClean="0">
                <a:latin typeface="Inter" pitchFamily="34" charset="0"/>
                <a:ea typeface="Inter" pitchFamily="34" charset="-122"/>
                <a:cs typeface="Inter" pitchFamily="34" charset="-120"/>
              </a:rPr>
              <a:t> </a:t>
            </a:r>
            <a:r>
              <a:rPr lang="en-US" dirty="0">
                <a:latin typeface="Inter" pitchFamily="34" charset="0"/>
                <a:ea typeface="Inter" pitchFamily="34" charset="-122"/>
                <a:cs typeface="Inter" pitchFamily="34" charset="-120"/>
              </a:rPr>
              <a:t>та якості підготовки випускників</a:t>
            </a:r>
            <a:endParaRPr lang="en-US" dirty="0"/>
          </a:p>
        </p:txBody>
      </p:sp>
      <p:sp>
        <p:nvSpPr>
          <p:cNvPr id="33" name="Text 27"/>
          <p:cNvSpPr/>
          <p:nvPr/>
        </p:nvSpPr>
        <p:spPr>
          <a:xfrm>
            <a:off x="7107574" y="7308948"/>
            <a:ext cx="301466" cy="249714"/>
          </a:xfrm>
          <a:prstGeom prst="rect">
            <a:avLst/>
          </a:prstGeom>
          <a:noFill/>
          <a:ln/>
        </p:spPr>
        <p:txBody>
          <a:bodyPr wrap="none" lIns="0" tIns="0" rIns="0" bIns="0" rtlCol="0" anchor="t"/>
          <a:lstStyle/>
          <a:p>
            <a:pPr marL="0" indent="0" algn="ctr">
              <a:lnSpc>
                <a:spcPts val="1850"/>
              </a:lnSpc>
              <a:buNone/>
            </a:pPr>
            <a:r>
              <a:rPr lang="uk-UA" sz="1850" b="1" dirty="0">
                <a:solidFill>
                  <a:srgbClr val="405449"/>
                </a:solidFill>
                <a:ea typeface="Inter Bold" pitchFamily="34" charset="-122"/>
              </a:rPr>
              <a:t>6</a:t>
            </a:r>
            <a:endParaRPr lang="en-US" sz="1850" dirty="0"/>
          </a:p>
        </p:txBody>
      </p:sp>
      <p:sp>
        <p:nvSpPr>
          <p:cNvPr id="35" name="Shape 20"/>
          <p:cNvSpPr/>
          <p:nvPr/>
        </p:nvSpPr>
        <p:spPr>
          <a:xfrm>
            <a:off x="7544177" y="7388205"/>
            <a:ext cx="476250" cy="22860"/>
          </a:xfrm>
          <a:prstGeom prst="roundRect">
            <a:avLst>
              <a:gd name="adj" fmla="val 625116"/>
            </a:avLst>
          </a:prstGeom>
          <a:solidFill>
            <a:srgbClr val="CED9CE"/>
          </a:solidFill>
          <a:ln/>
        </p:spPr>
      </p:sp>
      <p:sp>
        <p:nvSpPr>
          <p:cNvPr id="38" name="Text 23"/>
          <p:cNvSpPr/>
          <p:nvPr/>
        </p:nvSpPr>
        <p:spPr>
          <a:xfrm>
            <a:off x="8135721" y="6925652"/>
            <a:ext cx="2284928" cy="198477"/>
          </a:xfrm>
          <a:prstGeom prst="rect">
            <a:avLst/>
          </a:prstGeom>
          <a:noFill/>
          <a:ln/>
        </p:spPr>
        <p:txBody>
          <a:bodyPr wrap="none" lIns="0" tIns="0" rIns="0" bIns="0" rtlCol="0" anchor="t"/>
          <a:lstStyle/>
          <a:p>
            <a:pPr marL="0" indent="0" algn="l">
              <a:lnSpc>
                <a:spcPts val="1550"/>
              </a:lnSpc>
              <a:buNone/>
            </a:pPr>
            <a:r>
              <a:rPr lang="uk-UA" sz="2400" b="1" dirty="0" smtClean="0">
                <a:ea typeface="Inter" panose="020B0604020202020204" charset="0"/>
              </a:rPr>
              <a:t>ПРАЦЕВЛАШТУВАННЯ</a:t>
            </a:r>
            <a:endParaRPr lang="en-US" sz="2400" dirty="0">
              <a:ea typeface="Inter" panose="020B0604020202020204" charset="0"/>
            </a:endParaRPr>
          </a:p>
        </p:txBody>
      </p:sp>
      <p:sp>
        <p:nvSpPr>
          <p:cNvPr id="40" name="Text 14"/>
          <p:cNvSpPr/>
          <p:nvPr/>
        </p:nvSpPr>
        <p:spPr>
          <a:xfrm>
            <a:off x="8135721" y="7197307"/>
            <a:ext cx="4894500" cy="539710"/>
          </a:xfrm>
          <a:prstGeom prst="rect">
            <a:avLst/>
          </a:prstGeom>
          <a:noFill/>
          <a:ln/>
        </p:spPr>
        <p:txBody>
          <a:bodyPr wrap="square" lIns="0" tIns="0" rIns="0" bIns="0" rtlCol="0" anchor="t"/>
          <a:lstStyle/>
          <a:p>
            <a:pPr marL="0" indent="0" algn="l">
              <a:buNone/>
            </a:pPr>
            <a:r>
              <a:rPr lang="uk-UA" dirty="0" smtClean="0">
                <a:latin typeface="Inter" pitchFamily="34" charset="0"/>
                <a:ea typeface="Inter" pitchFamily="34" charset="-122"/>
                <a:cs typeface="Inter" pitchFamily="34" charset="-120"/>
              </a:rPr>
              <a:t>Можливість працевлаштування </a:t>
            </a:r>
            <a:r>
              <a:rPr lang="en-US" dirty="0" smtClean="0">
                <a:latin typeface="Inter" pitchFamily="34" charset="0"/>
                <a:ea typeface="Inter" pitchFamily="34" charset="-122"/>
                <a:cs typeface="Inter" pitchFamily="34" charset="-120"/>
              </a:rPr>
              <a:t>здобувачів </a:t>
            </a:r>
            <a:endParaRPr lang="uk-UA" dirty="0" smtClean="0">
              <a:latin typeface="Inter" pitchFamily="34" charset="0"/>
              <a:ea typeface="Inter" pitchFamily="34" charset="-122"/>
              <a:cs typeface="Inter" pitchFamily="34" charset="-120"/>
            </a:endParaRPr>
          </a:p>
          <a:p>
            <a:pPr marL="0" indent="0" algn="l">
              <a:buNone/>
            </a:pPr>
            <a:r>
              <a:rPr lang="en-US" dirty="0" smtClean="0">
                <a:latin typeface="Inter" pitchFamily="34" charset="0"/>
                <a:ea typeface="Inter" pitchFamily="34" charset="-122"/>
                <a:cs typeface="Inter" pitchFamily="34" charset="-120"/>
              </a:rPr>
              <a:t>на </a:t>
            </a:r>
            <a:r>
              <a:rPr lang="en-US" dirty="0">
                <a:latin typeface="Inter" pitchFamily="34" charset="0"/>
                <a:ea typeface="Inter" pitchFamily="34" charset="-122"/>
                <a:cs typeface="Inter" pitchFamily="34" charset="-120"/>
              </a:rPr>
              <a:t>базі підприємств</a:t>
            </a:r>
            <a:endParaRPr lang="en-US" dirty="0"/>
          </a:p>
        </p:txBody>
      </p:sp>
      <p:sp>
        <p:nvSpPr>
          <p:cNvPr id="41" name="Text 1"/>
          <p:cNvSpPr/>
          <p:nvPr/>
        </p:nvSpPr>
        <p:spPr>
          <a:xfrm>
            <a:off x="4473310" y="615680"/>
            <a:ext cx="5581935" cy="450733"/>
          </a:xfrm>
          <a:prstGeom prst="rect">
            <a:avLst/>
          </a:prstGeom>
          <a:noFill/>
          <a:ln/>
        </p:spPr>
        <p:txBody>
          <a:bodyPr wrap="none" lIns="0" tIns="0" rIns="0" bIns="0" rtlCol="0" anchor="t"/>
          <a:lstStyle/>
          <a:p>
            <a:pPr marL="0" indent="0" algn="ctr">
              <a:lnSpc>
                <a:spcPts val="1550"/>
              </a:lnSpc>
              <a:buNone/>
            </a:pPr>
            <a:r>
              <a:rPr lang="en-US" sz="2800" b="1" dirty="0">
                <a:solidFill>
                  <a:srgbClr val="003399"/>
                </a:solidFill>
                <a:ea typeface="Inter Bold" pitchFamily="34" charset="-122"/>
                <a:cs typeface="Inter Bold" pitchFamily="34" charset="-120"/>
              </a:rPr>
              <a:t>МАТЕРІАЛЬНО-ТЕХНІЧНА БАЗА</a:t>
            </a:r>
            <a:endParaRPr lang="en-US" sz="2800" dirty="0">
              <a:solidFill>
                <a:srgbClr val="003399"/>
              </a:solidFill>
            </a:endParaRPr>
          </a:p>
        </p:txBody>
      </p:sp>
      <p:sp>
        <p:nvSpPr>
          <p:cNvPr id="42" name="Text 2"/>
          <p:cNvSpPr/>
          <p:nvPr/>
        </p:nvSpPr>
        <p:spPr>
          <a:xfrm>
            <a:off x="1242733" y="1009811"/>
            <a:ext cx="12324993" cy="873324"/>
          </a:xfrm>
          <a:prstGeom prst="rect">
            <a:avLst/>
          </a:prstGeom>
          <a:noFill/>
          <a:ln/>
        </p:spPr>
        <p:txBody>
          <a:bodyPr wrap="square" lIns="0" tIns="0" rIns="0" bIns="0" rtlCol="0" anchor="t"/>
          <a:lstStyle/>
          <a:p>
            <a:pPr algn="ctr"/>
            <a:r>
              <a:rPr lang="en-US" dirty="0">
                <a:latin typeface="Inter" pitchFamily="34" charset="0"/>
                <a:ea typeface="Inter" pitchFamily="34" charset="-122"/>
                <a:cs typeface="Inter" pitchFamily="34" charset="-120"/>
              </a:rPr>
              <a:t>Освітній процес забезпечується сучасною інфраструктурою, що відповідає вимогам якісної підготовки фахівців </a:t>
            </a:r>
            <a:r>
              <a:rPr lang="en-US" dirty="0" smtClean="0">
                <a:latin typeface="Inter" pitchFamily="34" charset="0"/>
                <a:ea typeface="Inter" pitchFamily="34" charset="-122"/>
                <a:cs typeface="Inter" pitchFamily="34" charset="-120"/>
              </a:rPr>
              <a:t>галузі</a:t>
            </a:r>
            <a:r>
              <a:rPr lang="uk-UA" dirty="0" smtClean="0">
                <a:latin typeface="Inter" pitchFamily="34" charset="0"/>
                <a:ea typeface="Inter" pitchFamily="34" charset="-122"/>
                <a:cs typeface="Inter" pitchFamily="34" charset="-120"/>
              </a:rPr>
              <a:t>: партнертські організації, заклади та підприємства; бази виробничої практики; </a:t>
            </a:r>
            <a:r>
              <a:rPr lang="ru-RU" dirty="0" smtClean="0">
                <a:latin typeface="Inter" pitchFamily="34" charset="0"/>
                <a:ea typeface="Inter" pitchFamily="34" charset="-122"/>
                <a:cs typeface="Inter" pitchFamily="34" charset="-120"/>
              </a:rPr>
              <a:t>доступ </a:t>
            </a:r>
            <a:r>
              <a:rPr lang="ru-RU" dirty="0">
                <a:latin typeface="Inter" pitchFamily="34" charset="0"/>
                <a:ea typeface="Inter" pitchFamily="34" charset="-122"/>
                <a:cs typeface="Inter" pitchFamily="34" charset="-120"/>
              </a:rPr>
              <a:t>до наукових баз даних та електронних ресурсів</a:t>
            </a:r>
          </a:p>
          <a:p>
            <a:pPr marL="0" indent="0" algn="l">
              <a:buNone/>
            </a:pPr>
            <a:r>
              <a:rPr lang="uk-UA" sz="2000" dirty="0" smtClean="0">
                <a:solidFill>
                  <a:srgbClr val="405449"/>
                </a:solidFill>
                <a:latin typeface="Inter" pitchFamily="34" charset="0"/>
                <a:ea typeface="Inter" pitchFamily="34" charset="-122"/>
                <a:cs typeface="Inter" pitchFamily="34" charset="-120"/>
              </a:rPr>
              <a:t> </a:t>
            </a:r>
            <a:endParaRPr lang="en-US" sz="2000" dirty="0"/>
          </a:p>
        </p:txBody>
      </p:sp>
    </p:spTree>
    <p:extLst>
      <p:ext uri="{BB962C8B-B14F-4D97-AF65-F5344CB8AC3E}">
        <p14:creationId xmlns:p14="http://schemas.microsoft.com/office/powerpoint/2010/main" val="12332176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9" name="Shape 2"/>
          <p:cNvSpPr/>
          <p:nvPr/>
        </p:nvSpPr>
        <p:spPr>
          <a:xfrm>
            <a:off x="284056" y="4907503"/>
            <a:ext cx="8221996" cy="2966526"/>
          </a:xfrm>
          <a:prstGeom prst="roundRect">
            <a:avLst>
              <a:gd name="adj" fmla="val 12609"/>
            </a:avLst>
          </a:prstGeom>
          <a:solidFill>
            <a:schemeClr val="accent5">
              <a:lumMod val="20000"/>
              <a:lumOff val="80000"/>
              <a:alpha val="75000"/>
            </a:schemeClr>
          </a:solidFill>
          <a:ln w="22860">
            <a:solidFill>
              <a:srgbClr val="CED9CE"/>
            </a:solidFill>
            <a:prstDash val="solid"/>
          </a:ln>
        </p:spPr>
      </p:sp>
      <p:sp>
        <p:nvSpPr>
          <p:cNvPr id="3" name="Text 0"/>
          <p:cNvSpPr/>
          <p:nvPr/>
        </p:nvSpPr>
        <p:spPr>
          <a:xfrm>
            <a:off x="548738" y="556678"/>
            <a:ext cx="7750422" cy="500181"/>
          </a:xfrm>
          <a:prstGeom prst="rect">
            <a:avLst/>
          </a:prstGeom>
          <a:noFill/>
          <a:ln/>
        </p:spPr>
        <p:txBody>
          <a:bodyPr wrap="square" lIns="0" tIns="0" rIns="0" bIns="0" rtlCol="0" anchor="t"/>
          <a:lstStyle/>
          <a:p>
            <a:pPr marL="0" indent="0" algn="l">
              <a:lnSpc>
                <a:spcPts val="3100"/>
              </a:lnSpc>
              <a:buNone/>
            </a:pPr>
            <a:r>
              <a:rPr lang="en-US" sz="2800" b="1" dirty="0">
                <a:solidFill>
                  <a:srgbClr val="003399"/>
                </a:solidFill>
                <a:ea typeface="Inter Bold" pitchFamily="34" charset="-122"/>
                <a:cs typeface="Inter Bold" pitchFamily="34" charset="-120"/>
              </a:rPr>
              <a:t>ПЕРСПЕКТИВИ РОЗВИТКУ ОСВІТНЬОЇ ПРОГРАМИ</a:t>
            </a:r>
            <a:endParaRPr lang="en-US" sz="2800" dirty="0">
              <a:solidFill>
                <a:srgbClr val="003399"/>
              </a:solidFill>
            </a:endParaRPr>
          </a:p>
        </p:txBody>
      </p:sp>
      <p:sp>
        <p:nvSpPr>
          <p:cNvPr id="4" name="Text 1"/>
          <p:cNvSpPr/>
          <p:nvPr/>
        </p:nvSpPr>
        <p:spPr>
          <a:xfrm>
            <a:off x="1892677" y="1204054"/>
            <a:ext cx="4892291" cy="238074"/>
          </a:xfrm>
          <a:prstGeom prst="rect">
            <a:avLst/>
          </a:prstGeom>
          <a:noFill/>
          <a:ln/>
        </p:spPr>
        <p:txBody>
          <a:bodyPr wrap="none" lIns="0" tIns="0" rIns="0" bIns="0" rtlCol="0" anchor="t"/>
          <a:lstStyle/>
          <a:p>
            <a:pPr marL="0" indent="0" algn="l">
              <a:lnSpc>
                <a:spcPts val="1850"/>
              </a:lnSpc>
              <a:buNone/>
            </a:pPr>
            <a:r>
              <a:rPr lang="en-US" sz="2400" b="1" dirty="0">
                <a:ea typeface="Inter Bold" pitchFamily="34" charset="-122"/>
                <a:cs typeface="Inter Bold" pitchFamily="34" charset="-120"/>
              </a:rPr>
              <a:t>ОСВІТНІ ТА МЕТОДИЧНІ НАПРЯМИ</a:t>
            </a:r>
            <a:endParaRPr lang="en-US" sz="2400" dirty="0"/>
          </a:p>
        </p:txBody>
      </p:sp>
      <p:sp>
        <p:nvSpPr>
          <p:cNvPr id="5" name="Shape 2"/>
          <p:cNvSpPr/>
          <p:nvPr/>
        </p:nvSpPr>
        <p:spPr>
          <a:xfrm>
            <a:off x="284056" y="1588324"/>
            <a:ext cx="8109531" cy="2656063"/>
          </a:xfrm>
          <a:prstGeom prst="roundRect">
            <a:avLst>
              <a:gd name="adj" fmla="val 12609"/>
            </a:avLst>
          </a:prstGeom>
          <a:solidFill>
            <a:schemeClr val="accent5">
              <a:lumMod val="20000"/>
              <a:lumOff val="80000"/>
              <a:alpha val="75000"/>
            </a:schemeClr>
          </a:solidFill>
          <a:ln w="22860">
            <a:solidFill>
              <a:srgbClr val="CED9CE"/>
            </a:solidFill>
            <a:prstDash val="solid"/>
          </a:ln>
        </p:spPr>
      </p:sp>
      <p:sp>
        <p:nvSpPr>
          <p:cNvPr id="6" name="Text 3"/>
          <p:cNvSpPr/>
          <p:nvPr/>
        </p:nvSpPr>
        <p:spPr>
          <a:xfrm>
            <a:off x="444507" y="1719481"/>
            <a:ext cx="2590443" cy="198477"/>
          </a:xfrm>
          <a:prstGeom prst="rect">
            <a:avLst/>
          </a:prstGeom>
          <a:noFill/>
          <a:ln/>
        </p:spPr>
        <p:txBody>
          <a:bodyPr wrap="none" lIns="0" tIns="0" rIns="0" bIns="0" rtlCol="0" anchor="t"/>
          <a:lstStyle/>
          <a:p>
            <a:pPr marL="0" indent="0" algn="l">
              <a:lnSpc>
                <a:spcPts val="1550"/>
              </a:lnSpc>
              <a:buNone/>
            </a:pPr>
            <a:r>
              <a:rPr lang="en-US" b="1" dirty="0">
                <a:ea typeface="Inter Bold" pitchFamily="34" charset="-122"/>
                <a:cs typeface="Inter Bold" pitchFamily="34" charset="-120"/>
              </a:rPr>
              <a:t>ОНОВЛЕННЯ ЗМІСТУ</a:t>
            </a:r>
            <a:endParaRPr lang="en-US" dirty="0"/>
          </a:p>
        </p:txBody>
      </p:sp>
      <p:sp>
        <p:nvSpPr>
          <p:cNvPr id="7" name="Text 4"/>
          <p:cNvSpPr/>
          <p:nvPr/>
        </p:nvSpPr>
        <p:spPr>
          <a:xfrm>
            <a:off x="431285" y="1969507"/>
            <a:ext cx="8190231" cy="433663"/>
          </a:xfrm>
          <a:prstGeom prst="rect">
            <a:avLst/>
          </a:prstGeom>
          <a:noFill/>
          <a:ln/>
        </p:spPr>
        <p:txBody>
          <a:bodyPr wrap="square" lIns="0" tIns="0" rIns="0" bIns="0" rtlCol="0" anchor="t"/>
          <a:lstStyle/>
          <a:p>
            <a:pPr marL="0" indent="0" algn="l">
              <a:buNone/>
            </a:pPr>
            <a:r>
              <a:rPr lang="en-US" sz="1600" dirty="0">
                <a:latin typeface="Inter" pitchFamily="34" charset="0"/>
                <a:ea typeface="Inter" pitchFamily="34" charset="-122"/>
                <a:cs typeface="Inter" pitchFamily="34" charset="-120"/>
              </a:rPr>
              <a:t>Оновлення змісту дисциплін відповідно до потреб ринку праці та сучасних викликів галузі</a:t>
            </a:r>
            <a:endParaRPr lang="en-US" sz="1600" dirty="0"/>
          </a:p>
        </p:txBody>
      </p:sp>
      <p:sp>
        <p:nvSpPr>
          <p:cNvPr id="9" name="Text 6"/>
          <p:cNvSpPr/>
          <p:nvPr/>
        </p:nvSpPr>
        <p:spPr>
          <a:xfrm>
            <a:off x="430875" y="2817118"/>
            <a:ext cx="2617708" cy="198477"/>
          </a:xfrm>
          <a:prstGeom prst="rect">
            <a:avLst/>
          </a:prstGeom>
          <a:noFill/>
          <a:ln/>
        </p:spPr>
        <p:txBody>
          <a:bodyPr wrap="none" lIns="0" tIns="0" rIns="0" bIns="0" rtlCol="0" anchor="t"/>
          <a:lstStyle/>
          <a:p>
            <a:pPr marL="0" indent="0" algn="l">
              <a:lnSpc>
                <a:spcPts val="1550"/>
              </a:lnSpc>
              <a:buNone/>
            </a:pPr>
            <a:r>
              <a:rPr lang="en-US" b="1" dirty="0">
                <a:ea typeface="Inter Bold" pitchFamily="34" charset="-122"/>
                <a:cs typeface="Inter Bold" pitchFamily="34" charset="-120"/>
              </a:rPr>
              <a:t>МІЖДИСЦИПЛІНАРНІСТЬ</a:t>
            </a:r>
            <a:endParaRPr lang="en-US" dirty="0"/>
          </a:p>
        </p:txBody>
      </p:sp>
      <p:sp>
        <p:nvSpPr>
          <p:cNvPr id="10" name="Text 7"/>
          <p:cNvSpPr/>
          <p:nvPr/>
        </p:nvSpPr>
        <p:spPr>
          <a:xfrm>
            <a:off x="430875" y="3087645"/>
            <a:ext cx="8124067" cy="546762"/>
          </a:xfrm>
          <a:prstGeom prst="rect">
            <a:avLst/>
          </a:prstGeom>
          <a:noFill/>
          <a:ln/>
        </p:spPr>
        <p:txBody>
          <a:bodyPr wrap="square" lIns="0" tIns="0" rIns="0" bIns="0" rtlCol="0" anchor="t"/>
          <a:lstStyle/>
          <a:p>
            <a:pPr marL="0" indent="0" algn="l">
              <a:lnSpc>
                <a:spcPts val="1250"/>
              </a:lnSpc>
              <a:buNone/>
            </a:pPr>
            <a:r>
              <a:rPr lang="en-US" sz="1600" dirty="0">
                <a:latin typeface="Inter" pitchFamily="34" charset="0"/>
                <a:ea typeface="Inter" pitchFamily="34" charset="-122"/>
                <a:cs typeface="Inter" pitchFamily="34" charset="-120"/>
              </a:rPr>
              <a:t>Розвиток міждисциплінарних освітніх модулів для комплексної підготовки фахівців</a:t>
            </a:r>
            <a:endParaRPr lang="en-US" sz="1600" dirty="0"/>
          </a:p>
        </p:txBody>
      </p:sp>
      <p:sp>
        <p:nvSpPr>
          <p:cNvPr id="12" name="Text 9"/>
          <p:cNvSpPr/>
          <p:nvPr/>
        </p:nvSpPr>
        <p:spPr>
          <a:xfrm>
            <a:off x="458140" y="3771479"/>
            <a:ext cx="2450743" cy="276252"/>
          </a:xfrm>
          <a:prstGeom prst="rect">
            <a:avLst/>
          </a:prstGeom>
          <a:noFill/>
          <a:ln/>
        </p:spPr>
        <p:txBody>
          <a:bodyPr wrap="none" lIns="0" tIns="0" rIns="0" bIns="0" rtlCol="0" anchor="t"/>
          <a:lstStyle/>
          <a:p>
            <a:pPr marL="0" indent="0" algn="l">
              <a:lnSpc>
                <a:spcPts val="1550"/>
              </a:lnSpc>
              <a:buNone/>
            </a:pPr>
            <a:r>
              <a:rPr lang="en-US" b="1" dirty="0">
                <a:ea typeface="Inter Bold" pitchFamily="34" charset="-122"/>
                <a:cs typeface="Inter Bold" pitchFamily="34" charset="-120"/>
              </a:rPr>
              <a:t>ЦИФРОВІЗАЦІЯ</a:t>
            </a:r>
            <a:endParaRPr lang="en-US" dirty="0"/>
          </a:p>
        </p:txBody>
      </p:sp>
      <p:sp>
        <p:nvSpPr>
          <p:cNvPr id="13" name="Text 10"/>
          <p:cNvSpPr/>
          <p:nvPr/>
        </p:nvSpPr>
        <p:spPr>
          <a:xfrm>
            <a:off x="458140" y="4028640"/>
            <a:ext cx="8027094" cy="331185"/>
          </a:xfrm>
          <a:prstGeom prst="rect">
            <a:avLst/>
          </a:prstGeom>
          <a:noFill/>
          <a:ln/>
        </p:spPr>
        <p:txBody>
          <a:bodyPr wrap="none" lIns="0" tIns="0" rIns="0" bIns="0" rtlCol="0" anchor="t"/>
          <a:lstStyle/>
          <a:p>
            <a:pPr marL="0" indent="0" algn="l">
              <a:lnSpc>
                <a:spcPts val="1250"/>
              </a:lnSpc>
              <a:buNone/>
            </a:pPr>
            <a:r>
              <a:rPr lang="en-US" sz="1600" dirty="0">
                <a:latin typeface="Inter" pitchFamily="34" charset="0"/>
                <a:ea typeface="Inter" pitchFamily="34" charset="-122"/>
                <a:cs typeface="Inter" pitchFamily="34" charset="-120"/>
              </a:rPr>
              <a:t>Інтеграція цифрових та змішаних форматів </a:t>
            </a:r>
            <a:r>
              <a:rPr lang="uk-UA" sz="1600" dirty="0">
                <a:latin typeface="Inter" pitchFamily="34" charset="0"/>
                <a:ea typeface="Inter" pitchFamily="34" charset="-122"/>
                <a:cs typeface="Inter" pitchFamily="34" charset="-120"/>
              </a:rPr>
              <a:t> </a:t>
            </a:r>
            <a:r>
              <a:rPr lang="en-US" sz="1600" dirty="0" smtClean="0">
                <a:latin typeface="Inter" pitchFamily="34" charset="0"/>
                <a:ea typeface="Inter" pitchFamily="34" charset="-122"/>
                <a:cs typeface="Inter" pitchFamily="34" charset="-120"/>
              </a:rPr>
              <a:t>навчання </a:t>
            </a:r>
            <a:r>
              <a:rPr lang="en-US" sz="1600" dirty="0">
                <a:latin typeface="Inter" pitchFamily="34" charset="0"/>
                <a:ea typeface="Inter" pitchFamily="34" charset="-122"/>
                <a:cs typeface="Inter" pitchFamily="34" charset="-120"/>
              </a:rPr>
              <a:t>у освітній процес</a:t>
            </a:r>
            <a:endParaRPr lang="en-US" sz="1600" dirty="0"/>
          </a:p>
        </p:txBody>
      </p:sp>
      <p:sp>
        <p:nvSpPr>
          <p:cNvPr id="14" name="Text 11"/>
          <p:cNvSpPr/>
          <p:nvPr/>
        </p:nvSpPr>
        <p:spPr>
          <a:xfrm>
            <a:off x="1931900" y="4516264"/>
            <a:ext cx="4436150" cy="238125"/>
          </a:xfrm>
          <a:prstGeom prst="rect">
            <a:avLst/>
          </a:prstGeom>
          <a:noFill/>
          <a:ln/>
        </p:spPr>
        <p:txBody>
          <a:bodyPr wrap="none" lIns="0" tIns="0" rIns="0" bIns="0" rtlCol="0" anchor="t"/>
          <a:lstStyle/>
          <a:p>
            <a:pPr marL="0" indent="0" algn="l">
              <a:lnSpc>
                <a:spcPts val="1850"/>
              </a:lnSpc>
              <a:buNone/>
            </a:pPr>
            <a:r>
              <a:rPr lang="en-US" sz="2400" b="1" dirty="0">
                <a:ea typeface="Inter Bold" pitchFamily="34" charset="-122"/>
                <a:cs typeface="Inter Bold" pitchFamily="34" charset="-120"/>
              </a:rPr>
              <a:t>ПРАКТИКО-ОРІЄНТОВАНІ НАПРЯМИ</a:t>
            </a:r>
            <a:endParaRPr lang="en-US" sz="2400" dirty="0"/>
          </a:p>
        </p:txBody>
      </p:sp>
      <p:sp>
        <p:nvSpPr>
          <p:cNvPr id="16" name="Text 13"/>
          <p:cNvSpPr/>
          <p:nvPr/>
        </p:nvSpPr>
        <p:spPr>
          <a:xfrm>
            <a:off x="651234" y="5458838"/>
            <a:ext cx="3899979" cy="198477"/>
          </a:xfrm>
          <a:prstGeom prst="rect">
            <a:avLst/>
          </a:prstGeom>
          <a:noFill/>
          <a:ln/>
        </p:spPr>
        <p:txBody>
          <a:bodyPr wrap="none" lIns="0" tIns="0" rIns="0" bIns="0" rtlCol="0" anchor="t"/>
          <a:lstStyle/>
          <a:p>
            <a:pPr marL="0" indent="0" algn="l">
              <a:lnSpc>
                <a:spcPts val="1550"/>
              </a:lnSpc>
              <a:buNone/>
            </a:pPr>
            <a:r>
              <a:rPr lang="en-US" b="1" dirty="0">
                <a:ea typeface="Inter Bold" pitchFamily="34" charset="-122"/>
                <a:cs typeface="Inter Bold" pitchFamily="34" charset="-120"/>
              </a:rPr>
              <a:t>РОЗШИРЕННЯ БАЗ ПРАКТИК ТА СТАЖУВАНЬ</a:t>
            </a:r>
            <a:endParaRPr lang="en-US" dirty="0"/>
          </a:p>
        </p:txBody>
      </p:sp>
      <p:sp>
        <p:nvSpPr>
          <p:cNvPr id="17" name="Text 14"/>
          <p:cNvSpPr/>
          <p:nvPr/>
        </p:nvSpPr>
        <p:spPr>
          <a:xfrm>
            <a:off x="627257" y="5699204"/>
            <a:ext cx="6780114" cy="647908"/>
          </a:xfrm>
          <a:prstGeom prst="rect">
            <a:avLst/>
          </a:prstGeom>
          <a:noFill/>
          <a:ln/>
        </p:spPr>
        <p:txBody>
          <a:bodyPr wrap="none" lIns="0" tIns="0" rIns="0" bIns="0" rtlCol="0" anchor="t"/>
          <a:lstStyle/>
          <a:p>
            <a:pPr marL="0" indent="0" algn="l">
              <a:buNone/>
            </a:pPr>
            <a:r>
              <a:rPr lang="en-US" sz="1600" dirty="0">
                <a:latin typeface="Inter" pitchFamily="34" charset="0"/>
                <a:ea typeface="Inter" pitchFamily="34" charset="-122"/>
                <a:cs typeface="Inter" pitchFamily="34" charset="-120"/>
              </a:rPr>
              <a:t>Залучення нових партнерів для забезпечення якісної </a:t>
            </a:r>
            <a:r>
              <a:rPr lang="uk-UA" sz="1600" dirty="0">
                <a:latin typeface="Inter" pitchFamily="34" charset="0"/>
                <a:ea typeface="Inter" pitchFamily="34" charset="-122"/>
                <a:cs typeface="Inter" pitchFamily="34" charset="-120"/>
              </a:rPr>
              <a:t> </a:t>
            </a:r>
            <a:r>
              <a:rPr lang="uk-UA" sz="1600" dirty="0" smtClean="0">
                <a:latin typeface="Inter" pitchFamily="34" charset="0"/>
                <a:ea typeface="Inter" pitchFamily="34" charset="-122"/>
                <a:cs typeface="Inter" pitchFamily="34" charset="-120"/>
              </a:rPr>
              <a:t>п</a:t>
            </a:r>
            <a:r>
              <a:rPr lang="en-US" sz="1600" dirty="0" smtClean="0">
                <a:latin typeface="Inter" pitchFamily="34" charset="0"/>
                <a:ea typeface="Inter" pitchFamily="34" charset="-122"/>
                <a:cs typeface="Inter" pitchFamily="34" charset="-120"/>
              </a:rPr>
              <a:t>рактичної </a:t>
            </a:r>
            <a:r>
              <a:rPr lang="en-US" sz="1600" dirty="0">
                <a:latin typeface="Inter" pitchFamily="34" charset="0"/>
                <a:ea typeface="Inter" pitchFamily="34" charset="-122"/>
                <a:cs typeface="Inter" pitchFamily="34" charset="-120"/>
              </a:rPr>
              <a:t>підготовки</a:t>
            </a:r>
            <a:endParaRPr lang="en-US" sz="1600" dirty="0"/>
          </a:p>
        </p:txBody>
      </p:sp>
      <p:sp>
        <p:nvSpPr>
          <p:cNvPr id="19" name="Text 16"/>
          <p:cNvSpPr/>
          <p:nvPr/>
        </p:nvSpPr>
        <p:spPr>
          <a:xfrm>
            <a:off x="559938" y="6180228"/>
            <a:ext cx="5491256" cy="198477"/>
          </a:xfrm>
          <a:prstGeom prst="rect">
            <a:avLst/>
          </a:prstGeom>
          <a:noFill/>
          <a:ln/>
        </p:spPr>
        <p:txBody>
          <a:bodyPr wrap="none" lIns="0" tIns="0" rIns="0" bIns="0" rtlCol="0" anchor="t"/>
          <a:lstStyle/>
          <a:p>
            <a:pPr marL="0" indent="0" algn="l">
              <a:lnSpc>
                <a:spcPts val="1550"/>
              </a:lnSpc>
              <a:buNone/>
            </a:pPr>
            <a:r>
              <a:rPr lang="en-US" b="1" dirty="0">
                <a:ea typeface="Inter Bold" pitchFamily="34" charset="-122"/>
                <a:cs typeface="Inter Bold" pitchFamily="34" charset="-120"/>
              </a:rPr>
              <a:t>ЗАЛУЧЕННЯ ПРАКТИКІВ ДО ВИКЛАДАННЯ</a:t>
            </a:r>
            <a:r>
              <a:rPr lang="en-US" sz="1600" b="1" dirty="0">
                <a:ea typeface="Inter Bold" pitchFamily="34" charset="-122"/>
                <a:cs typeface="Inter Bold" pitchFamily="34" charset="-120"/>
              </a:rPr>
              <a:t> ОКРЕМИХ МОДУЛІВ</a:t>
            </a:r>
            <a:endParaRPr lang="en-US" sz="1600" dirty="0"/>
          </a:p>
        </p:txBody>
      </p:sp>
      <p:sp>
        <p:nvSpPr>
          <p:cNvPr id="20" name="Text 17"/>
          <p:cNvSpPr/>
          <p:nvPr/>
        </p:nvSpPr>
        <p:spPr>
          <a:xfrm>
            <a:off x="614241" y="6453742"/>
            <a:ext cx="5495377" cy="196388"/>
          </a:xfrm>
          <a:prstGeom prst="rect">
            <a:avLst/>
          </a:prstGeom>
          <a:noFill/>
          <a:ln/>
        </p:spPr>
        <p:txBody>
          <a:bodyPr wrap="none" lIns="0" tIns="0" rIns="0" bIns="0" rtlCol="0" anchor="t"/>
          <a:lstStyle/>
          <a:p>
            <a:pPr marL="0" indent="0" algn="l">
              <a:lnSpc>
                <a:spcPts val="1250"/>
              </a:lnSpc>
              <a:buNone/>
            </a:pPr>
            <a:r>
              <a:rPr lang="en-US" sz="1600" dirty="0">
                <a:latin typeface="Inter" pitchFamily="34" charset="0"/>
                <a:ea typeface="Inter" pitchFamily="34" charset="-122"/>
                <a:cs typeface="Inter" pitchFamily="34" charset="-120"/>
              </a:rPr>
              <a:t>Інтеграція досвіду провідних фахівців галузі в освітній процес</a:t>
            </a:r>
            <a:endParaRPr lang="en-US" sz="1600" dirty="0"/>
          </a:p>
        </p:txBody>
      </p:sp>
      <p:sp>
        <p:nvSpPr>
          <p:cNvPr id="25" name="Text 22"/>
          <p:cNvSpPr/>
          <p:nvPr/>
        </p:nvSpPr>
        <p:spPr>
          <a:xfrm>
            <a:off x="588830" y="6809484"/>
            <a:ext cx="9220520" cy="846188"/>
          </a:xfrm>
          <a:prstGeom prst="rect">
            <a:avLst/>
          </a:prstGeom>
          <a:noFill/>
          <a:ln/>
        </p:spPr>
        <p:txBody>
          <a:bodyPr wrap="none" lIns="0" tIns="0" rIns="0" bIns="0" rtlCol="0" anchor="t"/>
          <a:lstStyle/>
          <a:p>
            <a:pPr marL="0" indent="0" algn="l">
              <a:buNone/>
            </a:pPr>
            <a:r>
              <a:rPr lang="en-US" b="1" dirty="0">
                <a:ea typeface="Inter Bold" pitchFamily="34" charset="-122"/>
                <a:cs typeface="Inter Bold" pitchFamily="34" charset="-120"/>
              </a:rPr>
              <a:t>ВИКОНАННЯ </a:t>
            </a:r>
            <a:r>
              <a:rPr lang="uk-UA" b="1" dirty="0" smtClean="0">
                <a:ea typeface="Inter Bold" pitchFamily="34" charset="-122"/>
                <a:cs typeface="Inter Bold" pitchFamily="34" charset="-120"/>
              </a:rPr>
              <a:t>КУРСОВИХ ТА  </a:t>
            </a:r>
            <a:r>
              <a:rPr lang="en-US" b="1" dirty="0" smtClean="0">
                <a:ea typeface="Inter Bold" pitchFamily="34" charset="-122"/>
                <a:cs typeface="Inter Bold" pitchFamily="34" charset="-120"/>
              </a:rPr>
              <a:t>КВАЛІФІКАЦІЙНИХ РОБІТ</a:t>
            </a:r>
            <a:r>
              <a:rPr lang="uk-UA" b="1" dirty="0" smtClean="0">
                <a:ea typeface="Inter Bold" pitchFamily="34" charset="-122"/>
                <a:cs typeface="Inter Bold" pitchFamily="34" charset="-120"/>
              </a:rPr>
              <a:t> </a:t>
            </a:r>
            <a:r>
              <a:rPr lang="uk-UA" b="1" dirty="0">
                <a:ea typeface="Inter Bold" pitchFamily="34" charset="-122"/>
                <a:cs typeface="Inter Bold" pitchFamily="34" charset="-120"/>
              </a:rPr>
              <a:t>З</a:t>
            </a:r>
            <a:r>
              <a:rPr lang="uk-UA" b="1" dirty="0" smtClean="0">
                <a:ea typeface="Inter Bold" pitchFamily="34" charset="-122"/>
                <a:cs typeface="Inter Bold" pitchFamily="34" charset="-120"/>
              </a:rPr>
              <a:t>А СУЧАСНИМИ </a:t>
            </a:r>
          </a:p>
          <a:p>
            <a:pPr marL="0" indent="0" algn="l">
              <a:buNone/>
            </a:pPr>
            <a:r>
              <a:rPr lang="uk-UA" b="1" dirty="0" smtClean="0">
                <a:ea typeface="Inter Bold" pitchFamily="34" charset="-122"/>
                <a:cs typeface="Inter Bold" pitchFamily="34" charset="-120"/>
              </a:rPr>
              <a:t>ТРЕНДАМИ РОЗВИТКУ КРЕАТИВНИХ ІНДУСТРІЙ</a:t>
            </a:r>
            <a:r>
              <a:rPr lang="en-US" b="1" dirty="0" smtClean="0">
                <a:ea typeface="Inter Bold" pitchFamily="34" charset="-122"/>
                <a:cs typeface="Inter Bold" pitchFamily="34" charset="-120"/>
              </a:rPr>
              <a:t> </a:t>
            </a:r>
            <a:endParaRPr lang="en-US" b="1" dirty="0"/>
          </a:p>
        </p:txBody>
      </p:sp>
      <p:sp>
        <p:nvSpPr>
          <p:cNvPr id="26" name="Text 23"/>
          <p:cNvSpPr/>
          <p:nvPr/>
        </p:nvSpPr>
        <p:spPr>
          <a:xfrm>
            <a:off x="614241" y="7440796"/>
            <a:ext cx="4802567" cy="227795"/>
          </a:xfrm>
          <a:prstGeom prst="rect">
            <a:avLst/>
          </a:prstGeom>
          <a:noFill/>
          <a:ln/>
        </p:spPr>
        <p:txBody>
          <a:bodyPr wrap="none" lIns="0" tIns="0" rIns="0" bIns="0" rtlCol="0" anchor="t"/>
          <a:lstStyle/>
          <a:p>
            <a:pPr marL="0" indent="0" algn="l">
              <a:lnSpc>
                <a:spcPts val="1250"/>
              </a:lnSpc>
              <a:buNone/>
            </a:pPr>
            <a:r>
              <a:rPr lang="en-US" sz="1600" dirty="0">
                <a:latin typeface="Inter" pitchFamily="34" charset="0"/>
                <a:ea typeface="Inter" pitchFamily="34" charset="-122"/>
                <a:cs typeface="Inter" pitchFamily="34" charset="-120"/>
              </a:rPr>
              <a:t>Орієнтація на розв'язання </a:t>
            </a:r>
            <a:r>
              <a:rPr lang="uk-UA" sz="1600" dirty="0" smtClean="0">
                <a:latin typeface="Inter" pitchFamily="34" charset="0"/>
                <a:ea typeface="Inter" pitchFamily="34" charset="-122"/>
                <a:cs typeface="Inter" pitchFamily="34" charset="-120"/>
              </a:rPr>
              <a:t>практичних кейсів</a:t>
            </a:r>
            <a:endParaRPr lang="en-US" sz="1600" dirty="0"/>
          </a:p>
        </p:txBody>
      </p:sp>
      <p:sp>
        <p:nvSpPr>
          <p:cNvPr id="23" name="Rectangle 1"/>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2"/>
          <p:cNvSpPr>
            <a:spLocks noChangeArrowheads="1"/>
          </p:cNvSpPr>
          <p:nvPr/>
        </p:nvSpPr>
        <p:spPr bwMode="auto">
          <a:xfrm>
            <a:off x="152400" y="15240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7" name="Рисунок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453" y="5458838"/>
            <a:ext cx="4048876" cy="2588069"/>
          </a:xfrm>
          <a:prstGeom prst="rect">
            <a:avLst/>
          </a:prstGeom>
        </p:spPr>
      </p:pic>
      <p:pic>
        <p:nvPicPr>
          <p:cNvPr id="28" name="Рисунок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453" y="139481"/>
            <a:ext cx="2993447" cy="3991263"/>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6719" y="2840166"/>
            <a:ext cx="3980578" cy="298543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3" name="Shape 2"/>
          <p:cNvSpPr/>
          <p:nvPr/>
        </p:nvSpPr>
        <p:spPr>
          <a:xfrm>
            <a:off x="689541" y="5762751"/>
            <a:ext cx="6784144" cy="1675067"/>
          </a:xfrm>
          <a:prstGeom prst="roundRect">
            <a:avLst>
              <a:gd name="adj" fmla="val 12609"/>
            </a:avLst>
          </a:prstGeom>
          <a:solidFill>
            <a:schemeClr val="accent5">
              <a:lumMod val="20000"/>
              <a:lumOff val="80000"/>
              <a:alpha val="75000"/>
            </a:schemeClr>
          </a:solidFill>
          <a:ln w="22860">
            <a:solidFill>
              <a:srgbClr val="CED9CE"/>
            </a:solidFill>
            <a:prstDash val="solid"/>
          </a:ln>
        </p:spPr>
      </p:sp>
      <p:sp>
        <p:nvSpPr>
          <p:cNvPr id="22" name="Shape 2"/>
          <p:cNvSpPr/>
          <p:nvPr/>
        </p:nvSpPr>
        <p:spPr>
          <a:xfrm>
            <a:off x="800214" y="3998374"/>
            <a:ext cx="6648410" cy="1189104"/>
          </a:xfrm>
          <a:prstGeom prst="roundRect">
            <a:avLst>
              <a:gd name="adj" fmla="val 12609"/>
            </a:avLst>
          </a:prstGeom>
          <a:solidFill>
            <a:schemeClr val="accent5">
              <a:lumMod val="20000"/>
              <a:lumOff val="80000"/>
              <a:alpha val="75000"/>
            </a:schemeClr>
          </a:solidFill>
          <a:ln w="22860">
            <a:solidFill>
              <a:srgbClr val="CED9CE"/>
            </a:solidFill>
            <a:prstDash val="solid"/>
          </a:ln>
        </p:spPr>
      </p:sp>
      <p:sp>
        <p:nvSpPr>
          <p:cNvPr id="21" name="Shape 2"/>
          <p:cNvSpPr/>
          <p:nvPr/>
        </p:nvSpPr>
        <p:spPr>
          <a:xfrm>
            <a:off x="775156" y="2304912"/>
            <a:ext cx="6698527" cy="967342"/>
          </a:xfrm>
          <a:prstGeom prst="roundRect">
            <a:avLst>
              <a:gd name="adj" fmla="val 12609"/>
            </a:avLst>
          </a:prstGeom>
          <a:solidFill>
            <a:schemeClr val="accent5">
              <a:lumMod val="20000"/>
              <a:lumOff val="80000"/>
              <a:alpha val="75000"/>
            </a:schemeClr>
          </a:solidFill>
          <a:ln w="22860">
            <a:solidFill>
              <a:srgbClr val="CED9CE"/>
            </a:solidFill>
            <a:prstDash val="solid"/>
          </a:ln>
        </p:spPr>
      </p:sp>
      <p:sp>
        <p:nvSpPr>
          <p:cNvPr id="3" name="Text 0"/>
          <p:cNvSpPr/>
          <p:nvPr/>
        </p:nvSpPr>
        <p:spPr>
          <a:xfrm>
            <a:off x="800214" y="717827"/>
            <a:ext cx="6648410" cy="976432"/>
          </a:xfrm>
          <a:prstGeom prst="rect">
            <a:avLst/>
          </a:prstGeom>
          <a:noFill/>
          <a:ln/>
        </p:spPr>
        <p:txBody>
          <a:bodyPr wrap="square" lIns="0" tIns="0" rIns="0" bIns="0" rtlCol="0" anchor="t"/>
          <a:lstStyle/>
          <a:p>
            <a:pPr marL="0" indent="0" algn="l">
              <a:lnSpc>
                <a:spcPts val="3700"/>
              </a:lnSpc>
              <a:buNone/>
            </a:pPr>
            <a:r>
              <a:rPr lang="en-US" sz="2800" b="1" dirty="0">
                <a:solidFill>
                  <a:srgbClr val="003399"/>
                </a:solidFill>
                <a:ea typeface="Inter Bold" pitchFamily="34" charset="-122"/>
                <a:cs typeface="Inter Bold" pitchFamily="34" charset="-120"/>
              </a:rPr>
              <a:t>ПЕРСПЕКТИВИ РОЗВИТКУ: </a:t>
            </a:r>
            <a:endParaRPr lang="uk-UA" sz="2800" b="1" dirty="0">
              <a:solidFill>
                <a:srgbClr val="003399"/>
              </a:solidFill>
              <a:ea typeface="Inter Bold" pitchFamily="34" charset="-122"/>
              <a:cs typeface="Inter Bold" pitchFamily="34" charset="-120"/>
            </a:endParaRPr>
          </a:p>
          <a:p>
            <a:pPr marL="0" indent="0" algn="l">
              <a:lnSpc>
                <a:spcPts val="3700"/>
              </a:lnSpc>
              <a:buNone/>
            </a:pPr>
            <a:r>
              <a:rPr lang="en-US" sz="2800" b="1" dirty="0">
                <a:solidFill>
                  <a:srgbClr val="003399"/>
                </a:solidFill>
                <a:ea typeface="Inter Bold" pitchFamily="34" charset="-122"/>
                <a:cs typeface="Inter Bold" pitchFamily="34" charset="-120"/>
              </a:rPr>
              <a:t>НАУКОВІ ТА МІЖНАРОДНІ НАПРЯМИ</a:t>
            </a:r>
            <a:endParaRPr lang="en-US" sz="2800" dirty="0">
              <a:solidFill>
                <a:srgbClr val="003399"/>
              </a:solidFill>
            </a:endParaRPr>
          </a:p>
        </p:txBody>
      </p:sp>
      <p:sp>
        <p:nvSpPr>
          <p:cNvPr id="4" name="Shape 1"/>
          <p:cNvSpPr/>
          <p:nvPr/>
        </p:nvSpPr>
        <p:spPr>
          <a:xfrm flipH="1">
            <a:off x="435502" y="2075202"/>
            <a:ext cx="91694" cy="5416391"/>
          </a:xfrm>
          <a:prstGeom prst="roundRect">
            <a:avLst>
              <a:gd name="adj" fmla="val 742324"/>
            </a:avLst>
          </a:prstGeom>
          <a:solidFill>
            <a:srgbClr val="003399"/>
          </a:solidFill>
          <a:ln/>
        </p:spPr>
      </p:sp>
      <p:sp>
        <p:nvSpPr>
          <p:cNvPr id="6" name="Text 3"/>
          <p:cNvSpPr/>
          <p:nvPr/>
        </p:nvSpPr>
        <p:spPr>
          <a:xfrm>
            <a:off x="825273" y="1982587"/>
            <a:ext cx="3419891" cy="393542"/>
          </a:xfrm>
          <a:prstGeom prst="rect">
            <a:avLst/>
          </a:prstGeom>
          <a:noFill/>
          <a:ln/>
        </p:spPr>
        <p:txBody>
          <a:bodyPr wrap="none" lIns="0" tIns="0" rIns="0" bIns="0" rtlCol="0" anchor="t"/>
          <a:lstStyle/>
          <a:p>
            <a:pPr marL="0" indent="0" algn="l">
              <a:lnSpc>
                <a:spcPts val="1850"/>
              </a:lnSpc>
              <a:buNone/>
            </a:pPr>
            <a:r>
              <a:rPr lang="en-US" b="1" dirty="0">
                <a:ea typeface="Inter Bold" pitchFamily="34" charset="-122"/>
                <a:cs typeface="Inter Bold" pitchFamily="34" charset="-120"/>
              </a:rPr>
              <a:t>НАУКОВІ ТА ІННОВАЦІЙНІ</a:t>
            </a:r>
            <a:endParaRPr lang="en-US" dirty="0"/>
          </a:p>
        </p:txBody>
      </p:sp>
      <p:sp>
        <p:nvSpPr>
          <p:cNvPr id="7" name="Text 4"/>
          <p:cNvSpPr/>
          <p:nvPr/>
        </p:nvSpPr>
        <p:spPr>
          <a:xfrm>
            <a:off x="861279" y="2535460"/>
            <a:ext cx="4473912" cy="421202"/>
          </a:xfrm>
          <a:prstGeom prst="rect">
            <a:avLst/>
          </a:prstGeom>
          <a:noFill/>
          <a:ln/>
        </p:spPr>
        <p:txBody>
          <a:bodyPr wrap="none" lIns="0" tIns="0" rIns="0" bIns="0" rtlCol="0" anchor="t"/>
          <a:lstStyle/>
          <a:p>
            <a:pPr algn="l">
              <a:lnSpc>
                <a:spcPts val="1450"/>
              </a:lnSpc>
              <a:buSzPct val="100000"/>
            </a:pPr>
            <a:r>
              <a:rPr lang="en-US" sz="1600" dirty="0">
                <a:latin typeface="Inter" pitchFamily="34" charset="0"/>
                <a:ea typeface="Inter" pitchFamily="34" charset="-122"/>
                <a:cs typeface="Inter" pitchFamily="34" charset="-120"/>
              </a:rPr>
              <a:t>Участь здобувачів у прикладних дослідженнях</a:t>
            </a:r>
            <a:endParaRPr lang="en-US" sz="1600" dirty="0"/>
          </a:p>
        </p:txBody>
      </p:sp>
      <p:sp>
        <p:nvSpPr>
          <p:cNvPr id="8" name="Text 5"/>
          <p:cNvSpPr/>
          <p:nvPr/>
        </p:nvSpPr>
        <p:spPr>
          <a:xfrm>
            <a:off x="861279" y="2911019"/>
            <a:ext cx="7156609" cy="333971"/>
          </a:xfrm>
          <a:prstGeom prst="rect">
            <a:avLst/>
          </a:prstGeom>
          <a:noFill/>
          <a:ln/>
        </p:spPr>
        <p:txBody>
          <a:bodyPr wrap="none" lIns="0" tIns="0" rIns="0" bIns="0" rtlCol="0" anchor="t"/>
          <a:lstStyle/>
          <a:p>
            <a:pPr algn="l">
              <a:lnSpc>
                <a:spcPts val="1450"/>
              </a:lnSpc>
              <a:buSzPct val="100000"/>
            </a:pPr>
            <a:r>
              <a:rPr lang="en-US" sz="1600" dirty="0">
                <a:latin typeface="Inter" pitchFamily="34" charset="0"/>
                <a:ea typeface="Inter" pitchFamily="34" charset="-122"/>
                <a:cs typeface="Inter" pitchFamily="34" charset="-120"/>
              </a:rPr>
              <a:t>Впровадження результатів досліджень в освітній процес</a:t>
            </a:r>
            <a:endParaRPr lang="en-US" sz="1600" dirty="0"/>
          </a:p>
        </p:txBody>
      </p:sp>
      <p:sp>
        <p:nvSpPr>
          <p:cNvPr id="10" name="Text 7"/>
          <p:cNvSpPr/>
          <p:nvPr/>
        </p:nvSpPr>
        <p:spPr>
          <a:xfrm>
            <a:off x="886659" y="3604261"/>
            <a:ext cx="2356842" cy="235744"/>
          </a:xfrm>
          <a:prstGeom prst="rect">
            <a:avLst/>
          </a:prstGeom>
          <a:noFill/>
          <a:ln/>
        </p:spPr>
        <p:txBody>
          <a:bodyPr wrap="none" lIns="0" tIns="0" rIns="0" bIns="0" rtlCol="0" anchor="t"/>
          <a:lstStyle/>
          <a:p>
            <a:pPr marL="0" indent="0" algn="l">
              <a:lnSpc>
                <a:spcPts val="1850"/>
              </a:lnSpc>
              <a:buNone/>
            </a:pPr>
            <a:r>
              <a:rPr lang="en-US" b="1" dirty="0">
                <a:ea typeface="Inter Bold" pitchFamily="34" charset="-122"/>
                <a:cs typeface="Inter Bold" pitchFamily="34" charset="-120"/>
              </a:rPr>
              <a:t>МІЖНАРОДНІ</a:t>
            </a:r>
            <a:endParaRPr lang="en-US" dirty="0"/>
          </a:p>
        </p:txBody>
      </p:sp>
      <p:sp>
        <p:nvSpPr>
          <p:cNvPr id="11" name="Text 8"/>
          <p:cNvSpPr/>
          <p:nvPr/>
        </p:nvSpPr>
        <p:spPr>
          <a:xfrm>
            <a:off x="879437" y="4165755"/>
            <a:ext cx="7156609" cy="316202"/>
          </a:xfrm>
          <a:prstGeom prst="rect">
            <a:avLst/>
          </a:prstGeom>
          <a:noFill/>
          <a:ln/>
        </p:spPr>
        <p:txBody>
          <a:bodyPr wrap="none" lIns="0" tIns="0" rIns="0" bIns="0" rtlCol="0" anchor="t"/>
          <a:lstStyle/>
          <a:p>
            <a:pPr algn="l">
              <a:lnSpc>
                <a:spcPts val="1450"/>
              </a:lnSpc>
              <a:buSzPct val="100000"/>
            </a:pPr>
            <a:r>
              <a:rPr lang="en-US" sz="1600" dirty="0">
                <a:latin typeface="Inter" pitchFamily="34" charset="0"/>
                <a:ea typeface="Inter" pitchFamily="34" charset="-122"/>
                <a:cs typeface="Inter" pitchFamily="34" charset="-120"/>
              </a:rPr>
              <a:t>Участь у міжнародних освітніх і наукових проєктах</a:t>
            </a:r>
            <a:endParaRPr lang="en-US" sz="1600" dirty="0"/>
          </a:p>
        </p:txBody>
      </p:sp>
      <p:sp>
        <p:nvSpPr>
          <p:cNvPr id="12" name="Text 9"/>
          <p:cNvSpPr/>
          <p:nvPr/>
        </p:nvSpPr>
        <p:spPr>
          <a:xfrm>
            <a:off x="848778" y="4483069"/>
            <a:ext cx="7156609" cy="237970"/>
          </a:xfrm>
          <a:prstGeom prst="rect">
            <a:avLst/>
          </a:prstGeom>
          <a:noFill/>
          <a:ln/>
        </p:spPr>
        <p:txBody>
          <a:bodyPr wrap="none" lIns="0" tIns="0" rIns="0" bIns="0" rtlCol="0" anchor="t"/>
          <a:lstStyle/>
          <a:p>
            <a:pPr algn="l">
              <a:lnSpc>
                <a:spcPts val="1450"/>
              </a:lnSpc>
              <a:buSzPct val="100000"/>
            </a:pPr>
            <a:r>
              <a:rPr lang="en-US" sz="1600" dirty="0">
                <a:latin typeface="Inter" pitchFamily="34" charset="0"/>
                <a:ea typeface="Inter" pitchFamily="34" charset="-122"/>
                <a:cs typeface="Inter" pitchFamily="34" charset="-120"/>
              </a:rPr>
              <a:t>Академічна мобільність здобувачів і викладачів</a:t>
            </a:r>
            <a:endParaRPr lang="en-US" sz="1600" dirty="0"/>
          </a:p>
        </p:txBody>
      </p:sp>
      <p:sp>
        <p:nvSpPr>
          <p:cNvPr id="16" name="Text 13"/>
          <p:cNvSpPr/>
          <p:nvPr/>
        </p:nvSpPr>
        <p:spPr>
          <a:xfrm>
            <a:off x="931635" y="5395656"/>
            <a:ext cx="3385066" cy="235744"/>
          </a:xfrm>
          <a:prstGeom prst="rect">
            <a:avLst/>
          </a:prstGeom>
          <a:noFill/>
          <a:ln/>
        </p:spPr>
        <p:txBody>
          <a:bodyPr wrap="none" lIns="0" tIns="0" rIns="0" bIns="0" rtlCol="0" anchor="t"/>
          <a:lstStyle/>
          <a:p>
            <a:pPr marL="0" indent="0" algn="l">
              <a:lnSpc>
                <a:spcPts val="1850"/>
              </a:lnSpc>
              <a:buNone/>
            </a:pPr>
            <a:r>
              <a:rPr lang="en-US" sz="1850" b="1" dirty="0">
                <a:ea typeface="Inter Bold" pitchFamily="34" charset="-122"/>
                <a:cs typeface="Inter Bold" pitchFamily="34" charset="-120"/>
              </a:rPr>
              <a:t>СОЦІАЛЬНІ ТА Р</a:t>
            </a:r>
            <a:r>
              <a:rPr lang="en-US" b="1" dirty="0">
                <a:ea typeface="Inter Bold" pitchFamily="34" charset="-122"/>
                <a:cs typeface="Inter Bold" pitchFamily="34" charset="-120"/>
              </a:rPr>
              <a:t>Е</a:t>
            </a:r>
            <a:r>
              <a:rPr lang="en-US" sz="1850" b="1" dirty="0">
                <a:ea typeface="Inter Bold" pitchFamily="34" charset="-122"/>
                <a:cs typeface="Inter Bold" pitchFamily="34" charset="-120"/>
              </a:rPr>
              <a:t>ГІОНАЛЬНІ</a:t>
            </a:r>
            <a:endParaRPr lang="en-US" sz="1850" dirty="0"/>
          </a:p>
        </p:txBody>
      </p:sp>
      <p:sp>
        <p:nvSpPr>
          <p:cNvPr id="17" name="Text 14"/>
          <p:cNvSpPr/>
          <p:nvPr/>
        </p:nvSpPr>
        <p:spPr>
          <a:xfrm>
            <a:off x="886659" y="5926625"/>
            <a:ext cx="7156609" cy="457506"/>
          </a:xfrm>
          <a:prstGeom prst="rect">
            <a:avLst/>
          </a:prstGeom>
          <a:noFill/>
          <a:ln/>
        </p:spPr>
        <p:txBody>
          <a:bodyPr wrap="none" lIns="0" tIns="0" rIns="0" bIns="0" rtlCol="0" anchor="t"/>
          <a:lstStyle/>
          <a:p>
            <a:pPr algn="l">
              <a:lnSpc>
                <a:spcPts val="1450"/>
              </a:lnSpc>
              <a:buSzPct val="100000"/>
            </a:pPr>
            <a:r>
              <a:rPr lang="en-US" sz="1600" dirty="0">
                <a:latin typeface="Inter" pitchFamily="34" charset="0"/>
                <a:ea typeface="Inter" pitchFamily="34" charset="-122"/>
                <a:cs typeface="Inter" pitchFamily="34" charset="-120"/>
              </a:rPr>
              <a:t>Співпраця з громадами та регіональними стейкхолдерами</a:t>
            </a:r>
            <a:endParaRPr lang="en-US" sz="1600" dirty="0"/>
          </a:p>
        </p:txBody>
      </p:sp>
      <p:sp>
        <p:nvSpPr>
          <p:cNvPr id="18" name="Text 15"/>
          <p:cNvSpPr/>
          <p:nvPr/>
        </p:nvSpPr>
        <p:spPr>
          <a:xfrm>
            <a:off x="961004" y="6282090"/>
            <a:ext cx="7156609" cy="291664"/>
          </a:xfrm>
          <a:prstGeom prst="rect">
            <a:avLst/>
          </a:prstGeom>
          <a:noFill/>
          <a:ln/>
        </p:spPr>
        <p:txBody>
          <a:bodyPr wrap="none" lIns="0" tIns="0" rIns="0" bIns="0" rtlCol="0" anchor="t"/>
          <a:lstStyle/>
          <a:p>
            <a:pPr algn="l">
              <a:lnSpc>
                <a:spcPts val="1450"/>
              </a:lnSpc>
              <a:buSzPct val="100000"/>
            </a:pPr>
            <a:r>
              <a:rPr lang="en-US" sz="1600" dirty="0">
                <a:latin typeface="Inter" pitchFamily="34" charset="0"/>
                <a:ea typeface="Inter" pitchFamily="34" charset="-122"/>
                <a:cs typeface="Inter" pitchFamily="34" charset="-120"/>
              </a:rPr>
              <a:t>Підготовка фахівців для розвитку </a:t>
            </a:r>
            <a:r>
              <a:rPr lang="uk-UA" sz="1600" dirty="0" smtClean="0">
                <a:latin typeface="Inter" pitchFamily="34" charset="0"/>
                <a:ea typeface="Inter" pitchFamily="34" charset="-122"/>
                <a:cs typeface="Inter" pitchFamily="34" charset="-120"/>
              </a:rPr>
              <a:t>громад</a:t>
            </a:r>
            <a:endParaRPr lang="en-US" sz="1600" dirty="0"/>
          </a:p>
        </p:txBody>
      </p:sp>
      <p:sp>
        <p:nvSpPr>
          <p:cNvPr id="19" name="Text 16"/>
          <p:cNvSpPr/>
          <p:nvPr/>
        </p:nvSpPr>
        <p:spPr>
          <a:xfrm>
            <a:off x="951837" y="6626815"/>
            <a:ext cx="7156609" cy="318982"/>
          </a:xfrm>
          <a:prstGeom prst="rect">
            <a:avLst/>
          </a:prstGeom>
          <a:noFill/>
          <a:ln/>
        </p:spPr>
        <p:txBody>
          <a:bodyPr wrap="none" lIns="0" tIns="0" rIns="0" bIns="0" rtlCol="0" anchor="t"/>
          <a:lstStyle/>
          <a:p>
            <a:pPr algn="l">
              <a:lnSpc>
                <a:spcPts val="1450"/>
              </a:lnSpc>
              <a:buSzPct val="100000"/>
            </a:pPr>
            <a:r>
              <a:rPr lang="en-US" sz="1600" dirty="0">
                <a:latin typeface="Inter" pitchFamily="34" charset="0"/>
                <a:ea typeface="Inter" pitchFamily="34" charset="-122"/>
                <a:cs typeface="Inter" pitchFamily="34" charset="-120"/>
              </a:rPr>
              <a:t>Підтримка післявоєнного відновлення </a:t>
            </a:r>
            <a:r>
              <a:rPr lang="uk-UA" sz="1600" dirty="0" smtClean="0">
                <a:latin typeface="Inter" pitchFamily="34" charset="0"/>
                <a:ea typeface="Inter" pitchFamily="34" charset="-122"/>
                <a:cs typeface="Inter" pitchFamily="34" charset="-120"/>
              </a:rPr>
              <a:t>культурної сфери</a:t>
            </a:r>
            <a:endParaRPr lang="en-US" sz="1600" dirty="0"/>
          </a:p>
        </p:txBody>
      </p:sp>
      <p:sp>
        <p:nvSpPr>
          <p:cNvPr id="20" name="Text 17"/>
          <p:cNvSpPr/>
          <p:nvPr/>
        </p:nvSpPr>
        <p:spPr>
          <a:xfrm>
            <a:off x="931635" y="6986082"/>
            <a:ext cx="7156609" cy="451736"/>
          </a:xfrm>
          <a:prstGeom prst="rect">
            <a:avLst/>
          </a:prstGeom>
          <a:noFill/>
          <a:ln/>
        </p:spPr>
        <p:txBody>
          <a:bodyPr wrap="none" lIns="0" tIns="0" rIns="0" bIns="0" rtlCol="0" anchor="t"/>
          <a:lstStyle/>
          <a:p>
            <a:pPr algn="l">
              <a:lnSpc>
                <a:spcPts val="1450"/>
              </a:lnSpc>
              <a:buSzPct val="100000"/>
            </a:pPr>
            <a:r>
              <a:rPr lang="en-US" sz="1600" dirty="0">
                <a:latin typeface="Inter" pitchFamily="34" charset="0"/>
                <a:ea typeface="Inter" pitchFamily="34" charset="-122"/>
                <a:cs typeface="Inter" pitchFamily="34" charset="-120"/>
              </a:rPr>
              <a:t>Розвиток підприємницьких компетентностей випускників</a:t>
            </a:r>
            <a:endParaRPr lang="en-US" sz="1600" dirty="0"/>
          </a:p>
        </p:txBody>
      </p:sp>
      <p:sp>
        <p:nvSpPr>
          <p:cNvPr id="24" name="Text 9"/>
          <p:cNvSpPr/>
          <p:nvPr/>
        </p:nvSpPr>
        <p:spPr>
          <a:xfrm>
            <a:off x="848777" y="4838562"/>
            <a:ext cx="7156609" cy="237970"/>
          </a:xfrm>
          <a:prstGeom prst="rect">
            <a:avLst/>
          </a:prstGeom>
          <a:noFill/>
          <a:ln/>
        </p:spPr>
        <p:txBody>
          <a:bodyPr wrap="none" lIns="0" tIns="0" rIns="0" bIns="0" rtlCol="0" anchor="t"/>
          <a:lstStyle/>
          <a:p>
            <a:pPr algn="l">
              <a:lnSpc>
                <a:spcPts val="1450"/>
              </a:lnSpc>
              <a:buSzPct val="100000"/>
            </a:pPr>
            <a:r>
              <a:rPr lang="uk-UA" sz="1600" dirty="0" smtClean="0">
                <a:latin typeface="Inter" pitchFamily="34" charset="0"/>
                <a:ea typeface="Inter" pitchFamily="34" charset="-122"/>
                <a:cs typeface="Inter" pitchFamily="34" charset="-120"/>
              </a:rPr>
              <a:t>Кроскультурна співпраця, участь у міжнародних проєктах</a:t>
            </a:r>
            <a:endParaRPr lang="en-US" sz="1600" dirty="0"/>
          </a:p>
        </p:txBody>
      </p:sp>
      <p:sp>
        <p:nvSpPr>
          <p:cNvPr id="2" name="Rectangle 1"/>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Рисунок 8"/>
          <p:cNvPicPr>
            <a:picLocks noChangeAspect="1"/>
          </p:cNvPicPr>
          <p:nvPr/>
        </p:nvPicPr>
        <p:blipFill rotWithShape="1">
          <a:blip r:embed="rId3"/>
          <a:srcRect l="3771" r="1503" b="3423"/>
          <a:stretch/>
        </p:blipFill>
        <p:spPr>
          <a:xfrm>
            <a:off x="8028891" y="161758"/>
            <a:ext cx="6079653" cy="4676804"/>
          </a:xfrm>
          <a:prstGeom prst="rect">
            <a:avLst/>
          </a:prstGeom>
        </p:spPr>
      </p:pic>
      <p:pic>
        <p:nvPicPr>
          <p:cNvPr id="5" name="Рисунок 4"/>
          <p:cNvPicPr>
            <a:picLocks noChangeAspect="1"/>
          </p:cNvPicPr>
          <p:nvPr/>
        </p:nvPicPr>
        <p:blipFill>
          <a:blip r:embed="rId4"/>
          <a:stretch>
            <a:fillRect/>
          </a:stretch>
        </p:blipFill>
        <p:spPr>
          <a:xfrm>
            <a:off x="9103749" y="4586050"/>
            <a:ext cx="4525009" cy="339208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1692" y="872458"/>
            <a:ext cx="5091639" cy="542374"/>
          </a:xfrm>
          <a:prstGeom prst="rect">
            <a:avLst/>
          </a:prstGeom>
          <a:noFill/>
          <a:ln/>
        </p:spPr>
        <p:txBody>
          <a:bodyPr wrap="square" lIns="0" tIns="0" rIns="0" bIns="0" rtlCol="0" anchor="t"/>
          <a:lstStyle/>
          <a:p>
            <a:pPr marL="0" indent="0" algn="ctr">
              <a:buNone/>
            </a:pPr>
            <a:r>
              <a:rPr lang="uk-UA" sz="2800" b="1" dirty="0" smtClean="0">
                <a:solidFill>
                  <a:srgbClr val="003399"/>
                </a:solidFill>
              </a:rPr>
              <a:t>ГАРАНТ ОСВІТНЬОЇ ПРОГРАМИ</a:t>
            </a:r>
            <a:endParaRPr lang="en-US" sz="2800" b="1" dirty="0">
              <a:solidFill>
                <a:srgbClr val="003399"/>
              </a:solidFill>
            </a:endParaRPr>
          </a:p>
        </p:txBody>
      </p:sp>
      <p:sp>
        <p:nvSpPr>
          <p:cNvPr id="3" name="Text 0"/>
          <p:cNvSpPr/>
          <p:nvPr/>
        </p:nvSpPr>
        <p:spPr>
          <a:xfrm>
            <a:off x="7602091" y="872458"/>
            <a:ext cx="5091639" cy="542374"/>
          </a:xfrm>
          <a:prstGeom prst="rect">
            <a:avLst/>
          </a:prstGeom>
          <a:noFill/>
          <a:ln/>
        </p:spPr>
        <p:txBody>
          <a:bodyPr wrap="square" lIns="0" tIns="0" rIns="0" bIns="0" rtlCol="0" anchor="t"/>
          <a:lstStyle/>
          <a:p>
            <a:pPr marL="0" indent="0" algn="ctr">
              <a:buNone/>
            </a:pPr>
            <a:r>
              <a:rPr lang="uk-UA" sz="2800" b="1" dirty="0" smtClean="0">
                <a:solidFill>
                  <a:srgbClr val="003399"/>
                </a:solidFill>
              </a:rPr>
              <a:t>ЧЛЕНИ ПРОЄКТНОЇ ГРУПИ</a:t>
            </a:r>
            <a:endParaRPr lang="en-US" sz="2800" b="1" dirty="0">
              <a:solidFill>
                <a:srgbClr val="003399"/>
              </a:solidFill>
            </a:endParaRPr>
          </a:p>
        </p:txBody>
      </p:sp>
      <p:sp>
        <p:nvSpPr>
          <p:cNvPr id="6" name="Прямоугольник 5"/>
          <p:cNvSpPr/>
          <p:nvPr/>
        </p:nvSpPr>
        <p:spPr>
          <a:xfrm>
            <a:off x="346628" y="1847713"/>
            <a:ext cx="5456703" cy="1349087"/>
          </a:xfrm>
          <a:prstGeom prst="rect">
            <a:avLst/>
          </a:prstGeom>
        </p:spPr>
        <p:txBody>
          <a:bodyPr wrap="square">
            <a:spAutoFit/>
          </a:bodyPr>
          <a:lstStyle/>
          <a:p>
            <a:pPr marL="73025" algn="ctr">
              <a:lnSpc>
                <a:spcPts val="1290"/>
              </a:lnSpc>
              <a:spcAft>
                <a:spcPts val="0"/>
              </a:spcAft>
            </a:pPr>
            <a:r>
              <a:rPr lang="uk-UA" sz="2000" b="1" spc="-10" dirty="0" smtClean="0">
                <a:solidFill>
                  <a:srgbClr val="070C6A"/>
                </a:solidFill>
                <a:latin typeface="Times New Roman" panose="02020603050405020304" pitchFamily="18" charset="0"/>
                <a:ea typeface="Times New Roman" panose="02020603050405020304" pitchFamily="18" charset="0"/>
                <a:cs typeface="Times New Roman" panose="02020603050405020304" pitchFamily="18" charset="0"/>
              </a:rPr>
              <a:t>МОСІЄНКО Оксана</a:t>
            </a:r>
          </a:p>
          <a:p>
            <a:pPr marL="285750" marR="281940" indent="635" algn="ctr">
              <a:spcAft>
                <a:spcPts val="0"/>
              </a:spcAft>
            </a:pPr>
            <a:r>
              <a:rPr lang="uk-UA" sz="2000" dirty="0" smtClean="0">
                <a:latin typeface="Times New Roman" panose="02020603050405020304" pitchFamily="18" charset="0"/>
                <a:ea typeface="Times New Roman" panose="02020603050405020304" pitchFamily="18" charset="0"/>
                <a:cs typeface="Times New Roman" panose="02020603050405020304" pitchFamily="18" charset="0"/>
              </a:rPr>
              <a:t>к.е.н., доцент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кафедри економічної</a:t>
            </a:r>
            <a:r>
              <a:rPr lang="uk-UA" sz="2000" spc="-75" dirty="0">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теорії, </a:t>
            </a:r>
            <a:r>
              <a:rPr lang="uk-UA" sz="2000" spc="-10" dirty="0" smtClean="0">
                <a:latin typeface="Times New Roman" panose="02020603050405020304" pitchFamily="18" charset="0"/>
                <a:ea typeface="Times New Roman" panose="02020603050405020304" pitchFamily="18" charset="0"/>
                <a:cs typeface="Times New Roman" panose="02020603050405020304" pitchFamily="18" charset="0"/>
              </a:rPr>
              <a:t>інтелектуальної </a:t>
            </a:r>
            <a:r>
              <a:rPr lang="uk-UA" sz="2000" dirty="0" smtClean="0">
                <a:latin typeface="Times New Roman" panose="02020603050405020304" pitchFamily="18" charset="0"/>
                <a:ea typeface="Times New Roman" panose="02020603050405020304" pitchFamily="18" charset="0"/>
                <a:cs typeface="Times New Roman" panose="02020603050405020304" pitchFamily="18" charset="0"/>
              </a:rPr>
              <a:t>власності</a:t>
            </a:r>
            <a:r>
              <a:rPr lang="uk-UA" sz="2000" spc="-75"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та</a:t>
            </a:r>
            <a:r>
              <a:rPr lang="uk-UA" sz="2000" spc="-70" dirty="0">
                <a:latin typeface="Times New Roman" panose="02020603050405020304" pitchFamily="18" charset="0"/>
                <a:ea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ea typeface="Times New Roman" panose="02020603050405020304" pitchFamily="18" charset="0"/>
                <a:cs typeface="Times New Roman" panose="02020603050405020304" pitchFamily="18" charset="0"/>
              </a:rPr>
              <a:t>публічного </a:t>
            </a:r>
            <a:r>
              <a:rPr lang="uk-UA" sz="2000" spc="-10" dirty="0">
                <a:latin typeface="Times New Roman" panose="02020603050405020304" pitchFamily="18" charset="0"/>
                <a:ea typeface="Times New Roman" panose="02020603050405020304" pitchFamily="18" charset="0"/>
                <a:cs typeface="Times New Roman" panose="02020603050405020304" pitchFamily="18" charset="0"/>
              </a:rPr>
              <a:t>управління</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73025">
              <a:lnSpc>
                <a:spcPts val="1290"/>
              </a:lnSpc>
              <a:spcAft>
                <a:spcPts val="0"/>
              </a:spcAft>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Прямоугольник 7"/>
          <p:cNvSpPr/>
          <p:nvPr/>
        </p:nvSpPr>
        <p:spPr>
          <a:xfrm>
            <a:off x="8469780" y="5522537"/>
            <a:ext cx="3356262" cy="1540165"/>
          </a:xfrm>
          <a:prstGeom prst="rect">
            <a:avLst/>
          </a:prstGeom>
        </p:spPr>
        <p:txBody>
          <a:bodyPr wrap="square">
            <a:spAutoFit/>
          </a:bodyPr>
          <a:lstStyle/>
          <a:p>
            <a:pPr marL="73025" algn="ctr">
              <a:lnSpc>
                <a:spcPts val="1290"/>
              </a:lnSpc>
              <a:spcAft>
                <a:spcPts val="0"/>
              </a:spcAft>
            </a:pPr>
            <a:r>
              <a:rPr lang="uk-UA" b="1" spc="-10" dirty="0" smtClean="0">
                <a:solidFill>
                  <a:srgbClr val="070C6A"/>
                </a:solidFill>
                <a:latin typeface="Times New Roman" panose="02020603050405020304" pitchFamily="18" charset="0"/>
                <a:ea typeface="Times New Roman" panose="02020603050405020304" pitchFamily="18" charset="0"/>
                <a:cs typeface="Times New Roman" panose="02020603050405020304" pitchFamily="18" charset="0"/>
              </a:rPr>
              <a:t>ЗАХАРІНА Оксана</a:t>
            </a:r>
          </a:p>
          <a:p>
            <a:pPr marL="285750" marR="281940" indent="635" algn="ctr">
              <a:spcAft>
                <a:spcPts val="0"/>
              </a:spcAft>
            </a:pP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к.е.н., доцент </a:t>
            </a:r>
            <a:r>
              <a:rPr lang="uk-UA" dirty="0">
                <a:latin typeface="Times New Roman" panose="02020603050405020304" pitchFamily="18" charset="0"/>
                <a:ea typeface="Times New Roman" panose="02020603050405020304" pitchFamily="18" charset="0"/>
                <a:cs typeface="Times New Roman" panose="02020603050405020304" pitchFamily="18" charset="0"/>
              </a:rPr>
              <a:t>кафедри економічної</a:t>
            </a:r>
            <a:r>
              <a:rPr lang="uk-UA" spc="-75"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теорії, </a:t>
            </a:r>
            <a:r>
              <a:rPr lang="uk-UA" spc="-10" dirty="0" smtClean="0">
                <a:latin typeface="Times New Roman" panose="02020603050405020304" pitchFamily="18" charset="0"/>
                <a:ea typeface="Times New Roman" panose="02020603050405020304" pitchFamily="18" charset="0"/>
                <a:cs typeface="Times New Roman" panose="02020603050405020304" pitchFamily="18" charset="0"/>
              </a:rPr>
              <a:t>інтелектуальної </a:t>
            </a: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власності</a:t>
            </a:r>
            <a:r>
              <a:rPr lang="uk-UA" spc="-75"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та</a:t>
            </a:r>
            <a:r>
              <a:rPr lang="uk-UA" spc="-70"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публічного </a:t>
            </a:r>
            <a:r>
              <a:rPr lang="uk-UA" spc="-10" dirty="0">
                <a:latin typeface="Times New Roman" panose="02020603050405020304" pitchFamily="18" charset="0"/>
                <a:ea typeface="Times New Roman" panose="02020603050405020304" pitchFamily="18" charset="0"/>
                <a:cs typeface="Times New Roman" panose="02020603050405020304" pitchFamily="18" charset="0"/>
              </a:rPr>
              <a:t>управління</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73025">
              <a:lnSpc>
                <a:spcPts val="1290"/>
              </a:lnSpc>
              <a:spcAft>
                <a:spcPts val="0"/>
              </a:spcAft>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Прямоугольник 8"/>
          <p:cNvSpPr/>
          <p:nvPr/>
        </p:nvSpPr>
        <p:spPr>
          <a:xfrm>
            <a:off x="5515752" y="5534486"/>
            <a:ext cx="3439319" cy="1533753"/>
          </a:xfrm>
          <a:prstGeom prst="rect">
            <a:avLst/>
          </a:prstGeom>
        </p:spPr>
        <p:txBody>
          <a:bodyPr wrap="square">
            <a:spAutoFit/>
          </a:bodyPr>
          <a:lstStyle/>
          <a:p>
            <a:pPr marL="73025" algn="ctr">
              <a:lnSpc>
                <a:spcPts val="1290"/>
              </a:lnSpc>
              <a:spcAft>
                <a:spcPts val="0"/>
              </a:spcAft>
            </a:pPr>
            <a:r>
              <a:rPr lang="uk-UA" b="1" spc="-10" dirty="0" smtClean="0">
                <a:solidFill>
                  <a:srgbClr val="070C6A"/>
                </a:solidFill>
                <a:latin typeface="Times New Roman" panose="02020603050405020304" pitchFamily="18" charset="0"/>
                <a:ea typeface="Times New Roman" panose="02020603050405020304" pitchFamily="18" charset="0"/>
                <a:cs typeface="Times New Roman" panose="02020603050405020304" pitchFamily="18" charset="0"/>
              </a:rPr>
              <a:t>ДОВЖЕНКО Валентина</a:t>
            </a:r>
          </a:p>
          <a:p>
            <a:pPr marL="285750" marR="281940" indent="635" algn="ctr">
              <a:spcAft>
                <a:spcPts val="0"/>
              </a:spcAft>
            </a:pP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к.е.н., доцент </a:t>
            </a:r>
            <a:r>
              <a:rPr lang="uk-UA" dirty="0">
                <a:latin typeface="Times New Roman" panose="02020603050405020304" pitchFamily="18" charset="0"/>
                <a:ea typeface="Times New Roman" panose="02020603050405020304" pitchFamily="18" charset="0"/>
                <a:cs typeface="Times New Roman" panose="02020603050405020304" pitchFamily="18" charset="0"/>
              </a:rPr>
              <a:t>кафедри економічної</a:t>
            </a:r>
            <a:r>
              <a:rPr lang="uk-UA" spc="-75"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теорії, </a:t>
            </a:r>
            <a:r>
              <a:rPr lang="uk-UA" spc="-10" dirty="0" smtClean="0">
                <a:latin typeface="Times New Roman" panose="02020603050405020304" pitchFamily="18" charset="0"/>
                <a:ea typeface="Times New Roman" panose="02020603050405020304" pitchFamily="18" charset="0"/>
                <a:cs typeface="Times New Roman" panose="02020603050405020304" pitchFamily="18" charset="0"/>
              </a:rPr>
              <a:t>інтелектуальної </a:t>
            </a: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власності</a:t>
            </a:r>
            <a:r>
              <a:rPr lang="uk-UA" spc="-75"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та</a:t>
            </a:r>
            <a:r>
              <a:rPr lang="uk-UA" spc="-70"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публічного </a:t>
            </a:r>
            <a:r>
              <a:rPr lang="uk-UA" spc="-10" dirty="0">
                <a:latin typeface="Times New Roman" panose="02020603050405020304" pitchFamily="18" charset="0"/>
                <a:ea typeface="Times New Roman" panose="02020603050405020304" pitchFamily="18" charset="0"/>
                <a:cs typeface="Times New Roman" panose="02020603050405020304" pitchFamily="18" charset="0"/>
              </a:rPr>
              <a:t>управління</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73025">
              <a:lnSpc>
                <a:spcPts val="1290"/>
              </a:lnSpc>
              <a:spcAft>
                <a:spcPts val="0"/>
              </a:spcAft>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Прямоугольник 9"/>
          <p:cNvSpPr/>
          <p:nvPr/>
        </p:nvSpPr>
        <p:spPr>
          <a:xfrm>
            <a:off x="11340751" y="5518476"/>
            <a:ext cx="3463317" cy="1540165"/>
          </a:xfrm>
          <a:prstGeom prst="rect">
            <a:avLst/>
          </a:prstGeom>
        </p:spPr>
        <p:txBody>
          <a:bodyPr wrap="square">
            <a:spAutoFit/>
          </a:bodyPr>
          <a:lstStyle/>
          <a:p>
            <a:pPr marL="73025" algn="ctr">
              <a:lnSpc>
                <a:spcPts val="1290"/>
              </a:lnSpc>
              <a:spcAft>
                <a:spcPts val="0"/>
              </a:spcAft>
            </a:pPr>
            <a:r>
              <a:rPr lang="uk-UA" b="1" spc="-10" dirty="0" smtClean="0">
                <a:solidFill>
                  <a:srgbClr val="070C6A"/>
                </a:solidFill>
                <a:latin typeface="Times New Roman" panose="02020603050405020304" pitchFamily="18" charset="0"/>
                <a:ea typeface="Times New Roman" panose="02020603050405020304" pitchFamily="18" charset="0"/>
                <a:cs typeface="Times New Roman" panose="02020603050405020304" pitchFamily="18" charset="0"/>
              </a:rPr>
              <a:t>ІВАНЮК Ольга</a:t>
            </a:r>
          </a:p>
          <a:p>
            <a:pPr marL="285750" marR="281940" indent="635" algn="ctr">
              <a:spcAft>
                <a:spcPts val="0"/>
              </a:spcAft>
            </a:pP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к.е.н., доцент </a:t>
            </a:r>
            <a:r>
              <a:rPr lang="uk-UA" dirty="0">
                <a:latin typeface="Times New Roman" panose="02020603050405020304" pitchFamily="18" charset="0"/>
                <a:ea typeface="Times New Roman" panose="02020603050405020304" pitchFamily="18" charset="0"/>
                <a:cs typeface="Times New Roman" panose="02020603050405020304" pitchFamily="18" charset="0"/>
              </a:rPr>
              <a:t>кафедри економічної</a:t>
            </a:r>
            <a:r>
              <a:rPr lang="uk-UA" spc="-75"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теорії, </a:t>
            </a:r>
            <a:r>
              <a:rPr lang="uk-UA" spc="-10" dirty="0" smtClean="0">
                <a:latin typeface="Times New Roman" panose="02020603050405020304" pitchFamily="18" charset="0"/>
                <a:ea typeface="Times New Roman" panose="02020603050405020304" pitchFamily="18" charset="0"/>
                <a:cs typeface="Times New Roman" panose="02020603050405020304" pitchFamily="18" charset="0"/>
              </a:rPr>
              <a:t>інтелектуальної </a:t>
            </a:r>
            <a:r>
              <a:rPr lang="uk-UA" dirty="0" smtClean="0">
                <a:latin typeface="Times New Roman" panose="02020603050405020304" pitchFamily="18" charset="0"/>
                <a:ea typeface="Times New Roman" panose="02020603050405020304" pitchFamily="18" charset="0"/>
                <a:cs typeface="Times New Roman" panose="02020603050405020304" pitchFamily="18" charset="0"/>
              </a:rPr>
              <a:t>власності</a:t>
            </a:r>
            <a:r>
              <a:rPr lang="uk-UA" spc="-75"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та</a:t>
            </a:r>
            <a:r>
              <a:rPr lang="uk-UA" spc="-70"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публічного </a:t>
            </a:r>
            <a:r>
              <a:rPr lang="uk-UA" spc="-10" dirty="0">
                <a:latin typeface="Times New Roman" panose="02020603050405020304" pitchFamily="18" charset="0"/>
                <a:ea typeface="Times New Roman" panose="02020603050405020304" pitchFamily="18" charset="0"/>
                <a:cs typeface="Times New Roman" panose="02020603050405020304" pitchFamily="18" charset="0"/>
              </a:rPr>
              <a:t>управління</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73025">
              <a:lnSpc>
                <a:spcPts val="1290"/>
              </a:lnSpc>
              <a:spcAft>
                <a:spcPts val="0"/>
              </a:spcAft>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Науково-педагогічні працівники"/>
          <p:cNvPicPr>
            <a:picLocks noChangeAspect="1" noChangeArrowheads="1"/>
          </p:cNvPicPr>
          <p:nvPr/>
        </p:nvPicPr>
        <p:blipFill rotWithShape="1">
          <a:blip r:embed="rId3">
            <a:extLst>
              <a:ext uri="{28A0092B-C50C-407E-A947-70E740481C1C}">
                <a14:useLocalDpi xmlns:a14="http://schemas.microsoft.com/office/drawing/2010/main" val="0"/>
              </a:ext>
            </a:extLst>
          </a:blip>
          <a:srcRect l="15160" t="10135" r="8711"/>
          <a:stretch/>
        </p:blipFill>
        <p:spPr bwMode="auto">
          <a:xfrm>
            <a:off x="1240165" y="3526990"/>
            <a:ext cx="3512233" cy="3531651"/>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4"/>
          <a:stretch>
            <a:fillRect/>
          </a:stretch>
        </p:blipFill>
        <p:spPr>
          <a:xfrm>
            <a:off x="6102636" y="1840832"/>
            <a:ext cx="2296286" cy="3158848"/>
          </a:xfrm>
          <a:prstGeom prst="rect">
            <a:avLst/>
          </a:prstGeom>
        </p:spPr>
      </p:pic>
      <p:pic>
        <p:nvPicPr>
          <p:cNvPr id="12" name="Рисунок 11"/>
          <p:cNvPicPr>
            <a:picLocks noChangeAspect="1"/>
          </p:cNvPicPr>
          <p:nvPr/>
        </p:nvPicPr>
        <p:blipFill rotWithShape="1">
          <a:blip r:embed="rId5"/>
          <a:srcRect t="3422"/>
          <a:stretch/>
        </p:blipFill>
        <p:spPr>
          <a:xfrm>
            <a:off x="9162275" y="1840832"/>
            <a:ext cx="1900413" cy="3158848"/>
          </a:xfrm>
          <a:prstGeom prst="rect">
            <a:avLst/>
          </a:prstGeom>
        </p:spPr>
      </p:pic>
      <p:pic>
        <p:nvPicPr>
          <p:cNvPr id="13" name="Рисунок 12"/>
          <p:cNvPicPr>
            <a:picLocks noChangeAspect="1"/>
          </p:cNvPicPr>
          <p:nvPr/>
        </p:nvPicPr>
        <p:blipFill>
          <a:blip r:embed="rId6"/>
          <a:stretch>
            <a:fillRect/>
          </a:stretch>
        </p:blipFill>
        <p:spPr>
          <a:xfrm>
            <a:off x="11826042" y="1840832"/>
            <a:ext cx="2303795" cy="3158848"/>
          </a:xfrm>
          <a:prstGeom prst="rect">
            <a:avLst/>
          </a:prstGeom>
        </p:spPr>
      </p:pic>
    </p:spTree>
    <p:extLst>
      <p:ext uri="{BB962C8B-B14F-4D97-AF65-F5344CB8AC3E}">
        <p14:creationId xmlns:p14="http://schemas.microsoft.com/office/powerpoint/2010/main" val="795527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3" name="Text 0"/>
          <p:cNvSpPr/>
          <p:nvPr/>
        </p:nvSpPr>
        <p:spPr>
          <a:xfrm>
            <a:off x="6922873" y="702583"/>
            <a:ext cx="5349023" cy="493894"/>
          </a:xfrm>
          <a:prstGeom prst="rect">
            <a:avLst/>
          </a:prstGeom>
          <a:noFill/>
          <a:ln/>
        </p:spPr>
        <p:txBody>
          <a:bodyPr wrap="none" lIns="0" tIns="0" rIns="0" bIns="0" rtlCol="0" anchor="t"/>
          <a:lstStyle/>
          <a:p>
            <a:pPr marL="0" indent="0" algn="l">
              <a:lnSpc>
                <a:spcPts val="3900"/>
              </a:lnSpc>
              <a:buNone/>
            </a:pPr>
            <a:r>
              <a:rPr lang="en-US" sz="3600" b="1" dirty="0" smtClean="0">
                <a:solidFill>
                  <a:srgbClr val="003399"/>
                </a:solidFill>
                <a:ea typeface="Inter Bold"/>
                <a:cs typeface="Inter Bold" pitchFamily="34" charset="-120"/>
              </a:rPr>
              <a:t>ДЯКУ</a:t>
            </a:r>
            <a:r>
              <a:rPr lang="uk-UA" sz="3600" b="1" dirty="0" smtClean="0">
                <a:solidFill>
                  <a:srgbClr val="003399"/>
                </a:solidFill>
                <a:ea typeface="Inter Bold"/>
                <a:cs typeface="Inter Bold" pitchFamily="34" charset="-120"/>
              </a:rPr>
              <a:t>ЄМО</a:t>
            </a:r>
            <a:r>
              <a:rPr lang="en-US" sz="3600" b="1" dirty="0" smtClean="0">
                <a:solidFill>
                  <a:srgbClr val="003399"/>
                </a:solidFill>
                <a:ea typeface="Inter Bold"/>
                <a:cs typeface="Inter Bold" pitchFamily="34" charset="-120"/>
              </a:rPr>
              <a:t> </a:t>
            </a:r>
            <a:r>
              <a:rPr lang="en-US" sz="3600" b="1" dirty="0">
                <a:solidFill>
                  <a:srgbClr val="003399"/>
                </a:solidFill>
                <a:ea typeface="Inter Bold" pitchFamily="34" charset="-122"/>
                <a:cs typeface="Inter Bold" pitchFamily="34" charset="-120"/>
              </a:rPr>
              <a:t>ЗА </a:t>
            </a:r>
            <a:r>
              <a:rPr lang="uk-UA" sz="3600" b="1" dirty="0" smtClean="0">
                <a:solidFill>
                  <a:srgbClr val="003399"/>
                </a:solidFill>
                <a:ea typeface="Inter Bold" pitchFamily="34" charset="-122"/>
                <a:cs typeface="Inter Bold" pitchFamily="34" charset="-120"/>
              </a:rPr>
              <a:t>СПІВПРАЦЮ</a:t>
            </a:r>
            <a:endParaRPr lang="en-US" sz="3600" dirty="0">
              <a:solidFill>
                <a:srgbClr val="003399"/>
              </a:solidFill>
            </a:endParaRPr>
          </a:p>
        </p:txBody>
      </p:sp>
      <p:sp>
        <p:nvSpPr>
          <p:cNvPr id="4" name="Text 1"/>
          <p:cNvSpPr/>
          <p:nvPr/>
        </p:nvSpPr>
        <p:spPr>
          <a:xfrm>
            <a:off x="6303050" y="1348255"/>
            <a:ext cx="7258764" cy="638334"/>
          </a:xfrm>
          <a:prstGeom prst="rect">
            <a:avLst/>
          </a:prstGeom>
          <a:noFill/>
          <a:ln/>
        </p:spPr>
        <p:txBody>
          <a:bodyPr wrap="square" lIns="0" tIns="0" rIns="0" bIns="0" rtlCol="0" anchor="t"/>
          <a:lstStyle/>
          <a:p>
            <a:pPr marL="0" indent="0">
              <a:buNone/>
            </a:pPr>
            <a:r>
              <a:rPr lang="en-US" sz="2000" dirty="0">
                <a:ea typeface="Inter" pitchFamily="34" charset="-122"/>
                <a:cs typeface="Inter" pitchFamily="34" charset="-120"/>
              </a:rPr>
              <a:t>Освітня програма – відкрита система, яка розвивається у партнерстві з роботодавцями, науковцями та громадою</a:t>
            </a:r>
            <a:r>
              <a:rPr lang="en-US" sz="2000" dirty="0">
                <a:solidFill>
                  <a:srgbClr val="405449"/>
                </a:solidFill>
                <a:ea typeface="Inter" pitchFamily="34" charset="-122"/>
                <a:cs typeface="Inter" pitchFamily="34" charset="-120"/>
              </a:rPr>
              <a:t>.</a:t>
            </a:r>
            <a:endParaRPr lang="en-US" sz="2000" dirty="0"/>
          </a:p>
        </p:txBody>
      </p:sp>
      <p:sp>
        <p:nvSpPr>
          <p:cNvPr id="5" name="Shape 2"/>
          <p:cNvSpPr/>
          <p:nvPr/>
        </p:nvSpPr>
        <p:spPr>
          <a:xfrm>
            <a:off x="5836908" y="731454"/>
            <a:ext cx="145787" cy="2028624"/>
          </a:xfrm>
          <a:prstGeom prst="rect">
            <a:avLst/>
          </a:prstGeom>
          <a:solidFill>
            <a:srgbClr val="003399"/>
          </a:solidFill>
          <a:ln/>
        </p:spPr>
      </p:sp>
      <p:sp>
        <p:nvSpPr>
          <p:cNvPr id="6" name="Text 3"/>
          <p:cNvSpPr/>
          <p:nvPr/>
        </p:nvSpPr>
        <p:spPr>
          <a:xfrm>
            <a:off x="6303050" y="2123036"/>
            <a:ext cx="7812627" cy="556104"/>
          </a:xfrm>
          <a:prstGeom prst="rect">
            <a:avLst/>
          </a:prstGeom>
          <a:noFill/>
          <a:ln/>
        </p:spPr>
        <p:txBody>
          <a:bodyPr wrap="square" lIns="0" tIns="0" rIns="0" bIns="0" rtlCol="0" anchor="t"/>
          <a:lstStyle/>
          <a:p>
            <a:pPr marL="0" indent="0">
              <a:buNone/>
            </a:pPr>
            <a:r>
              <a:rPr lang="en-US" sz="2000" dirty="0">
                <a:ea typeface="Inter" pitchFamily="34" charset="-122"/>
                <a:cs typeface="Inter" pitchFamily="34" charset="-120"/>
              </a:rPr>
              <a:t>Ми відкриті до пропозицій, зауважень і спільної роботи над її вдосконаленням.</a:t>
            </a:r>
            <a:endParaRPr lang="en-US" sz="2000" dirty="0"/>
          </a:p>
        </p:txBody>
      </p:sp>
      <p:sp>
        <p:nvSpPr>
          <p:cNvPr id="13" name="Text 10">
            <a:extLst>
              <a:ext uri="{FF2B5EF4-FFF2-40B4-BE49-F238E27FC236}">
                <a16:creationId xmlns:a16="http://schemas.microsoft.com/office/drawing/2014/main" id="{5A3CC206-ECC0-C9F7-3C78-214B3F6A6076}"/>
              </a:ext>
            </a:extLst>
          </p:cNvPr>
          <p:cNvSpPr/>
          <p:nvPr/>
        </p:nvSpPr>
        <p:spPr>
          <a:xfrm>
            <a:off x="6348850" y="3310666"/>
            <a:ext cx="7258764" cy="326071"/>
          </a:xfrm>
          <a:prstGeom prst="rect">
            <a:avLst/>
          </a:prstGeom>
          <a:noFill/>
          <a:ln/>
        </p:spPr>
        <p:txBody>
          <a:bodyPr wrap="square" lIns="0" tIns="0" rIns="0" bIns="0" rtlCol="0" anchor="t"/>
          <a:lstStyle/>
          <a:p>
            <a:pPr marL="0" indent="0" algn="l">
              <a:lnSpc>
                <a:spcPts val="1900"/>
              </a:lnSpc>
              <a:buNone/>
            </a:pPr>
            <a:r>
              <a:rPr lang="en-US" sz="2400" b="1" dirty="0">
                <a:solidFill>
                  <a:srgbClr val="003399"/>
                </a:solidFill>
                <a:ea typeface="Inter Bold" pitchFamily="34" charset="-122"/>
                <a:cs typeface="Inter Bold" pitchFamily="34" charset="-120"/>
              </a:rPr>
              <a:t>ПОЛІСЬКИЙ НАЦІОНАЛЬНИЙ УНІВЕРСИТЕТ</a:t>
            </a:r>
            <a:endParaRPr lang="en-US" sz="2400" dirty="0">
              <a:solidFill>
                <a:srgbClr val="003399"/>
              </a:solidFill>
            </a:endParaRPr>
          </a:p>
        </p:txBody>
      </p:sp>
      <p:sp>
        <p:nvSpPr>
          <p:cNvPr id="14" name="Text 11">
            <a:extLst>
              <a:ext uri="{FF2B5EF4-FFF2-40B4-BE49-F238E27FC236}">
                <a16:creationId xmlns:a16="http://schemas.microsoft.com/office/drawing/2014/main" id="{BBF665C8-955E-3506-AAE4-C0CCBA0CCB39}"/>
              </a:ext>
            </a:extLst>
          </p:cNvPr>
          <p:cNvSpPr/>
          <p:nvPr/>
        </p:nvSpPr>
        <p:spPr>
          <a:xfrm>
            <a:off x="6356628" y="3756574"/>
            <a:ext cx="7399814" cy="589940"/>
          </a:xfrm>
          <a:prstGeom prst="rect">
            <a:avLst/>
          </a:prstGeom>
          <a:noFill/>
          <a:ln/>
        </p:spPr>
        <p:txBody>
          <a:bodyPr wrap="none" lIns="0" tIns="0" rIns="0" bIns="0" rtlCol="0" anchor="t"/>
          <a:lstStyle/>
          <a:p>
            <a:pPr marL="0" indent="0" algn="l">
              <a:buNone/>
            </a:pPr>
            <a:r>
              <a:rPr lang="en-US" dirty="0">
                <a:ea typeface="Inter" pitchFamily="34" charset="-122"/>
                <a:cs typeface="Inter" pitchFamily="34" charset="-120"/>
              </a:rPr>
              <a:t>Кафедра </a:t>
            </a:r>
            <a:r>
              <a:rPr lang="uk-UA" dirty="0" smtClean="0">
                <a:ea typeface="Inter" pitchFamily="34" charset="-122"/>
                <a:cs typeface="Inter" pitchFamily="34" charset="-120"/>
              </a:rPr>
              <a:t>економічної теорії, інтелектуальної власності</a:t>
            </a:r>
          </a:p>
          <a:p>
            <a:pPr marL="0" indent="0" algn="l">
              <a:buNone/>
            </a:pPr>
            <a:r>
              <a:rPr lang="uk-UA" dirty="0" smtClean="0">
                <a:ea typeface="Inter" pitchFamily="34" charset="-122"/>
                <a:cs typeface="Inter" pitchFamily="34" charset="-120"/>
              </a:rPr>
              <a:t>та публічного управління</a:t>
            </a:r>
            <a:endParaRPr lang="en-US" dirty="0"/>
          </a:p>
        </p:txBody>
      </p:sp>
      <p:sp>
        <p:nvSpPr>
          <p:cNvPr id="15" name="Shape 12">
            <a:extLst>
              <a:ext uri="{FF2B5EF4-FFF2-40B4-BE49-F238E27FC236}">
                <a16:creationId xmlns:a16="http://schemas.microsoft.com/office/drawing/2014/main" id="{C49F640C-A479-2E02-F180-2CF24EC45FD7}"/>
              </a:ext>
            </a:extLst>
          </p:cNvPr>
          <p:cNvSpPr/>
          <p:nvPr/>
        </p:nvSpPr>
        <p:spPr>
          <a:xfrm rot="16200000" flipV="1">
            <a:off x="3749796" y="5294335"/>
            <a:ext cx="4320011" cy="145788"/>
          </a:xfrm>
          <a:prstGeom prst="rect">
            <a:avLst/>
          </a:prstGeom>
          <a:solidFill>
            <a:srgbClr val="003399">
              <a:alpha val="50000"/>
            </a:srgbClr>
          </a:solidFill>
          <a:ln/>
        </p:spPr>
      </p:sp>
      <p:pic>
        <p:nvPicPr>
          <p:cNvPr id="7" name="Рисунок 6"/>
          <p:cNvPicPr>
            <a:picLocks noChangeAspect="1"/>
          </p:cNvPicPr>
          <p:nvPr/>
        </p:nvPicPr>
        <p:blipFill rotWithShape="1">
          <a:blip r:embed="rId3"/>
          <a:srcRect t="3044"/>
          <a:stretch/>
        </p:blipFill>
        <p:spPr>
          <a:xfrm>
            <a:off x="0" y="0"/>
            <a:ext cx="14667451" cy="8257235"/>
          </a:xfrm>
          <a:prstGeom prst="rect">
            <a:avLst/>
          </a:prstGeom>
        </p:spPr>
      </p:pic>
      <p:sp>
        <p:nvSpPr>
          <p:cNvPr id="21" name="Text 0"/>
          <p:cNvSpPr/>
          <p:nvPr/>
        </p:nvSpPr>
        <p:spPr>
          <a:xfrm>
            <a:off x="4248361" y="221995"/>
            <a:ext cx="5349023" cy="493894"/>
          </a:xfrm>
          <a:prstGeom prst="rect">
            <a:avLst/>
          </a:prstGeom>
          <a:noFill/>
          <a:ln/>
        </p:spPr>
        <p:txBody>
          <a:bodyPr wrap="none" lIns="0" tIns="0" rIns="0" bIns="0" rtlCol="0" anchor="t"/>
          <a:lstStyle/>
          <a:p>
            <a:pPr marL="0" indent="0" algn="l">
              <a:lnSpc>
                <a:spcPts val="3900"/>
              </a:lnSpc>
              <a:buNone/>
            </a:pPr>
            <a:r>
              <a:rPr lang="en-US" sz="3600" b="1" dirty="0" smtClean="0">
                <a:solidFill>
                  <a:srgbClr val="003399"/>
                </a:solidFill>
                <a:ea typeface="Inter Bold"/>
                <a:cs typeface="Inter Bold" pitchFamily="34" charset="-120"/>
              </a:rPr>
              <a:t>ДЯКУ</a:t>
            </a:r>
            <a:r>
              <a:rPr lang="uk-UA" sz="3600" b="1" dirty="0" smtClean="0">
                <a:solidFill>
                  <a:srgbClr val="003399"/>
                </a:solidFill>
                <a:ea typeface="Inter Bold"/>
                <a:cs typeface="Inter Bold" pitchFamily="34" charset="-120"/>
              </a:rPr>
              <a:t>ЄМО</a:t>
            </a:r>
            <a:r>
              <a:rPr lang="en-US" sz="3600" b="1" dirty="0" smtClean="0">
                <a:solidFill>
                  <a:srgbClr val="003399"/>
                </a:solidFill>
                <a:ea typeface="Inter Bold"/>
                <a:cs typeface="Inter Bold" pitchFamily="34" charset="-120"/>
              </a:rPr>
              <a:t> </a:t>
            </a:r>
            <a:r>
              <a:rPr lang="en-US" sz="3600" b="1" dirty="0">
                <a:solidFill>
                  <a:srgbClr val="003399"/>
                </a:solidFill>
                <a:ea typeface="Inter Bold" pitchFamily="34" charset="-122"/>
                <a:cs typeface="Inter Bold" pitchFamily="34" charset="-120"/>
              </a:rPr>
              <a:t>ЗА </a:t>
            </a:r>
            <a:r>
              <a:rPr lang="uk-UA" sz="3600" b="1" dirty="0" smtClean="0">
                <a:solidFill>
                  <a:srgbClr val="003399"/>
                </a:solidFill>
                <a:ea typeface="Inter Bold" pitchFamily="34" charset="-122"/>
                <a:cs typeface="Inter Bold" pitchFamily="34" charset="-120"/>
              </a:rPr>
              <a:t>СПІВПРАЦЮ</a:t>
            </a:r>
            <a:endParaRPr lang="en-US" sz="3600" dirty="0">
              <a:solidFill>
                <a:srgbClr val="003399"/>
              </a:solidFill>
            </a:endParaRPr>
          </a:p>
        </p:txBody>
      </p:sp>
      <p:sp>
        <p:nvSpPr>
          <p:cNvPr id="22" name="Text 1"/>
          <p:cNvSpPr/>
          <p:nvPr/>
        </p:nvSpPr>
        <p:spPr>
          <a:xfrm>
            <a:off x="319251" y="909449"/>
            <a:ext cx="7258764" cy="638334"/>
          </a:xfrm>
          <a:prstGeom prst="rect">
            <a:avLst/>
          </a:prstGeom>
          <a:noFill/>
          <a:ln/>
        </p:spPr>
        <p:txBody>
          <a:bodyPr wrap="square" lIns="0" tIns="0" rIns="0" bIns="0" rtlCol="0" anchor="t"/>
          <a:lstStyle/>
          <a:p>
            <a:pPr marL="0" indent="0">
              <a:buNone/>
            </a:pPr>
            <a:r>
              <a:rPr lang="en-US" sz="2000" b="1" dirty="0">
                <a:ea typeface="Inter" pitchFamily="34" charset="-122"/>
                <a:cs typeface="Inter" pitchFamily="34" charset="-120"/>
              </a:rPr>
              <a:t>Освітня програма – відкрита система, яка розвивається у партнерстві з роботодавцями, науковцями та громадою</a:t>
            </a:r>
            <a:r>
              <a:rPr lang="en-US" sz="2000" b="1" dirty="0">
                <a:solidFill>
                  <a:srgbClr val="405449"/>
                </a:solidFill>
                <a:ea typeface="Inter" pitchFamily="34" charset="-122"/>
                <a:cs typeface="Inter" pitchFamily="34" charset="-120"/>
              </a:rPr>
              <a:t>.</a:t>
            </a:r>
            <a:endParaRPr lang="en-US" sz="2000" b="1" dirty="0"/>
          </a:p>
        </p:txBody>
      </p:sp>
      <p:sp>
        <p:nvSpPr>
          <p:cNvPr id="24" name="Text 3"/>
          <p:cNvSpPr/>
          <p:nvPr/>
        </p:nvSpPr>
        <p:spPr>
          <a:xfrm>
            <a:off x="7064895" y="876643"/>
            <a:ext cx="6632998" cy="556104"/>
          </a:xfrm>
          <a:prstGeom prst="rect">
            <a:avLst/>
          </a:prstGeom>
          <a:noFill/>
          <a:ln/>
        </p:spPr>
        <p:txBody>
          <a:bodyPr wrap="square" lIns="0" tIns="0" rIns="0" bIns="0" rtlCol="0" anchor="t"/>
          <a:lstStyle/>
          <a:p>
            <a:pPr marL="0" indent="0">
              <a:buNone/>
            </a:pPr>
            <a:r>
              <a:rPr lang="en-US" sz="2000" b="1" dirty="0">
                <a:ea typeface="Inter" pitchFamily="34" charset="-122"/>
                <a:cs typeface="Inter" pitchFamily="34" charset="-120"/>
              </a:rPr>
              <a:t>Ми відкриті до пропозицій, зауважень і спільної роботи над її вдосконаленням.</a:t>
            </a:r>
            <a:endParaRPr lang="en-US" sz="2000" b="1" dirty="0"/>
          </a:p>
        </p:txBody>
      </p:sp>
      <p:sp>
        <p:nvSpPr>
          <p:cNvPr id="27" name="Text 10">
            <a:extLst>
              <a:ext uri="{FF2B5EF4-FFF2-40B4-BE49-F238E27FC236}">
                <a16:creationId xmlns:a16="http://schemas.microsoft.com/office/drawing/2014/main" id="{5A3CC206-ECC0-C9F7-3C78-214B3F6A6076}"/>
              </a:ext>
            </a:extLst>
          </p:cNvPr>
          <p:cNvSpPr/>
          <p:nvPr/>
        </p:nvSpPr>
        <p:spPr>
          <a:xfrm>
            <a:off x="4045744" y="1807427"/>
            <a:ext cx="7258764" cy="326071"/>
          </a:xfrm>
          <a:prstGeom prst="rect">
            <a:avLst/>
          </a:prstGeom>
          <a:noFill/>
          <a:ln/>
        </p:spPr>
        <p:txBody>
          <a:bodyPr wrap="square" lIns="0" tIns="0" rIns="0" bIns="0" rtlCol="0" anchor="t"/>
          <a:lstStyle/>
          <a:p>
            <a:pPr marL="0" indent="0" algn="l">
              <a:lnSpc>
                <a:spcPts val="1900"/>
              </a:lnSpc>
              <a:buNone/>
            </a:pPr>
            <a:r>
              <a:rPr lang="en-US" sz="2400" b="1" dirty="0">
                <a:solidFill>
                  <a:srgbClr val="003399"/>
                </a:solidFill>
                <a:ea typeface="Inter Bold" pitchFamily="34" charset="-122"/>
                <a:cs typeface="Inter Bold" pitchFamily="34" charset="-120"/>
              </a:rPr>
              <a:t>ПОЛІСЬКИЙ НАЦІОНАЛЬНИЙ УНІВЕРСИТЕТ</a:t>
            </a:r>
            <a:endParaRPr lang="en-US" sz="2400" dirty="0">
              <a:solidFill>
                <a:srgbClr val="003399"/>
              </a:solidFill>
            </a:endParaRPr>
          </a:p>
        </p:txBody>
      </p:sp>
      <p:sp>
        <p:nvSpPr>
          <p:cNvPr id="28" name="Text 11">
            <a:extLst>
              <a:ext uri="{FF2B5EF4-FFF2-40B4-BE49-F238E27FC236}">
                <a16:creationId xmlns:a16="http://schemas.microsoft.com/office/drawing/2014/main" id="{BBF665C8-955E-3506-AAE4-C0CCBA0CCB39}"/>
              </a:ext>
            </a:extLst>
          </p:cNvPr>
          <p:cNvSpPr/>
          <p:nvPr/>
        </p:nvSpPr>
        <p:spPr>
          <a:xfrm>
            <a:off x="319251" y="1844116"/>
            <a:ext cx="2988588" cy="921795"/>
          </a:xfrm>
          <a:prstGeom prst="rect">
            <a:avLst/>
          </a:prstGeom>
          <a:noFill/>
          <a:ln/>
        </p:spPr>
        <p:txBody>
          <a:bodyPr wrap="none" lIns="0" tIns="0" rIns="0" bIns="0" rtlCol="0" anchor="t"/>
          <a:lstStyle/>
          <a:p>
            <a:pPr marL="0" indent="0" algn="l">
              <a:buNone/>
            </a:pPr>
            <a:r>
              <a:rPr lang="en-US" dirty="0">
                <a:ea typeface="Inter" pitchFamily="34" charset="-122"/>
                <a:cs typeface="Inter" pitchFamily="34" charset="-120"/>
              </a:rPr>
              <a:t>Кафедра </a:t>
            </a:r>
            <a:r>
              <a:rPr lang="uk-UA" dirty="0" smtClean="0">
                <a:ea typeface="Inter" pitchFamily="34" charset="-122"/>
                <a:cs typeface="Inter" pitchFamily="34" charset="-120"/>
              </a:rPr>
              <a:t>економічної теорії, </a:t>
            </a:r>
          </a:p>
          <a:p>
            <a:pPr marL="0" indent="0" algn="l">
              <a:buNone/>
            </a:pPr>
            <a:r>
              <a:rPr lang="uk-UA" dirty="0" smtClean="0">
                <a:ea typeface="Inter" pitchFamily="34" charset="-122"/>
                <a:cs typeface="Inter" pitchFamily="34" charset="-120"/>
              </a:rPr>
              <a:t>інтелектуальної власності</a:t>
            </a:r>
          </a:p>
          <a:p>
            <a:pPr marL="0" indent="0" algn="l">
              <a:buNone/>
            </a:pPr>
            <a:r>
              <a:rPr lang="uk-UA" dirty="0" smtClean="0">
                <a:ea typeface="Inter" pitchFamily="34" charset="-122"/>
                <a:cs typeface="Inter" pitchFamily="34" charset="-120"/>
              </a:rPr>
              <a:t>та публічного управління</a:t>
            </a:r>
            <a:endParaRPr lang="en-US" dirty="0"/>
          </a:p>
        </p:txBody>
      </p:sp>
      <p:sp>
        <p:nvSpPr>
          <p:cNvPr id="29" name="Text 11">
            <a:extLst>
              <a:ext uri="{FF2B5EF4-FFF2-40B4-BE49-F238E27FC236}">
                <a16:creationId xmlns:a16="http://schemas.microsoft.com/office/drawing/2014/main" id="{BBF665C8-955E-3506-AAE4-C0CCBA0CCB39}"/>
              </a:ext>
            </a:extLst>
          </p:cNvPr>
          <p:cNvSpPr/>
          <p:nvPr/>
        </p:nvSpPr>
        <p:spPr>
          <a:xfrm>
            <a:off x="319251" y="2760078"/>
            <a:ext cx="2988588" cy="357575"/>
          </a:xfrm>
          <a:prstGeom prst="rect">
            <a:avLst/>
          </a:prstGeom>
          <a:noFill/>
          <a:ln/>
        </p:spPr>
        <p:txBody>
          <a:bodyPr wrap="none" lIns="0" tIns="0" rIns="0" bIns="0" rtlCol="0" anchor="t"/>
          <a:lstStyle/>
          <a:p>
            <a:pPr marL="0" indent="0" algn="l">
              <a:buNone/>
            </a:pPr>
            <a:r>
              <a:rPr lang="en-US" dirty="0" smtClean="0"/>
              <a:t>mosienko976@gmail.com</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1156035" y="802198"/>
            <a:ext cx="6957510" cy="562592"/>
          </a:xfrm>
          <a:prstGeom prst="rect">
            <a:avLst/>
          </a:prstGeom>
          <a:noFill/>
          <a:ln/>
        </p:spPr>
        <p:txBody>
          <a:bodyPr wrap="none" lIns="0" tIns="0" rIns="0" bIns="0" rtlCol="0" anchor="t"/>
          <a:lstStyle/>
          <a:p>
            <a:pPr marL="0" indent="0" algn="ctr">
              <a:lnSpc>
                <a:spcPts val="3900"/>
              </a:lnSpc>
              <a:buNone/>
            </a:pPr>
            <a:r>
              <a:rPr lang="en-US" sz="2800" b="1" dirty="0">
                <a:solidFill>
                  <a:srgbClr val="003399"/>
                </a:solidFill>
                <a:ea typeface="Inter Bold" pitchFamily="34" charset="-122"/>
                <a:cs typeface="Inter Bold" pitchFamily="34" charset="-120"/>
              </a:rPr>
              <a:t>УНІКАЛЬНІСТЬ ПРОГРАМИ</a:t>
            </a:r>
            <a:endParaRPr lang="en-US" sz="2800" dirty="0">
              <a:solidFill>
                <a:srgbClr val="003399"/>
              </a:solidFill>
            </a:endParaRPr>
          </a:p>
        </p:txBody>
      </p:sp>
      <p:sp>
        <p:nvSpPr>
          <p:cNvPr id="4" name="Shape 1"/>
          <p:cNvSpPr/>
          <p:nvPr/>
        </p:nvSpPr>
        <p:spPr>
          <a:xfrm>
            <a:off x="1048125" y="1524750"/>
            <a:ext cx="7556421" cy="1275596"/>
          </a:xfrm>
          <a:prstGeom prst="roundRect">
            <a:avLst>
              <a:gd name="adj" fmla="val 9094"/>
            </a:avLst>
          </a:prstGeom>
          <a:solidFill>
            <a:schemeClr val="accent5">
              <a:lumMod val="20000"/>
              <a:lumOff val="80000"/>
              <a:alpha val="75000"/>
            </a:schemeClr>
          </a:solidFill>
          <a:ln w="22860">
            <a:noFill/>
            <a:prstDash val="solid"/>
          </a:ln>
        </p:spPr>
      </p:sp>
      <p:sp>
        <p:nvSpPr>
          <p:cNvPr id="5" name="Shape 2"/>
          <p:cNvSpPr/>
          <p:nvPr/>
        </p:nvSpPr>
        <p:spPr>
          <a:xfrm>
            <a:off x="875603" y="1549865"/>
            <a:ext cx="91440" cy="1275594"/>
          </a:xfrm>
          <a:prstGeom prst="roundRect">
            <a:avLst>
              <a:gd name="adj" fmla="val 195349"/>
            </a:avLst>
          </a:prstGeom>
          <a:solidFill>
            <a:srgbClr val="003399"/>
          </a:solidFill>
          <a:ln/>
        </p:spPr>
      </p:sp>
      <p:sp>
        <p:nvSpPr>
          <p:cNvPr id="6" name="Text 3"/>
          <p:cNvSpPr/>
          <p:nvPr/>
        </p:nvSpPr>
        <p:spPr>
          <a:xfrm>
            <a:off x="1280773" y="1696664"/>
            <a:ext cx="4148814" cy="179665"/>
          </a:xfrm>
          <a:prstGeom prst="rect">
            <a:avLst/>
          </a:prstGeom>
          <a:noFill/>
          <a:ln/>
        </p:spPr>
        <p:txBody>
          <a:bodyPr wrap="none" lIns="0" tIns="0" rIns="0" bIns="0" rtlCol="0" anchor="t"/>
          <a:lstStyle/>
          <a:p>
            <a:pPr marL="0" indent="0" algn="l">
              <a:lnSpc>
                <a:spcPts val="1950"/>
              </a:lnSpc>
              <a:buNone/>
            </a:pPr>
            <a:r>
              <a:rPr lang="uk-UA" sz="2000" b="1" dirty="0" smtClean="0">
                <a:ea typeface="Inter Bold" pitchFamily="34" charset="-122"/>
                <a:cs typeface="Inter Bold" pitchFamily="34" charset="-120"/>
              </a:rPr>
              <a:t>МІЖДИСЦИПЛІНАРНИЙ </a:t>
            </a:r>
            <a:r>
              <a:rPr lang="en-US" sz="2000" b="1" dirty="0" smtClean="0">
                <a:ea typeface="Inter Bold" pitchFamily="34" charset="-122"/>
                <a:cs typeface="Inter Bold" pitchFamily="34" charset="-120"/>
              </a:rPr>
              <a:t> </a:t>
            </a:r>
            <a:r>
              <a:rPr lang="en-US" sz="2000" b="1" dirty="0">
                <a:ea typeface="Inter Bold" pitchFamily="34" charset="-122"/>
                <a:cs typeface="Inter Bold" pitchFamily="34" charset="-120"/>
              </a:rPr>
              <a:t>ПІДХІД</a:t>
            </a:r>
            <a:endParaRPr lang="en-US" sz="2000" b="1" dirty="0"/>
          </a:p>
        </p:txBody>
      </p:sp>
      <p:sp>
        <p:nvSpPr>
          <p:cNvPr id="7" name="Text 4"/>
          <p:cNvSpPr/>
          <p:nvPr/>
        </p:nvSpPr>
        <p:spPr>
          <a:xfrm>
            <a:off x="1303633" y="2033292"/>
            <a:ext cx="7045404" cy="701787"/>
          </a:xfrm>
          <a:prstGeom prst="rect">
            <a:avLst/>
          </a:prstGeom>
          <a:noFill/>
          <a:ln/>
        </p:spPr>
        <p:txBody>
          <a:bodyPr wrap="square" lIns="0" tIns="0" rIns="0" bIns="0" rtlCol="0" anchor="t"/>
          <a:lstStyle/>
          <a:p>
            <a:pPr>
              <a:lnSpc>
                <a:spcPts val="1550"/>
              </a:lnSpc>
            </a:pPr>
            <a:r>
              <a:rPr lang="uk-UA" dirty="0" smtClean="0">
                <a:ea typeface="Inter" pitchFamily="34" charset="-122"/>
                <a:cs typeface="Inter" pitchFamily="34" charset="-120"/>
              </a:rPr>
              <a:t>Поєднання стратегічного, операційного та проєктного управління з інноваційними підходами у креативних індустріях</a:t>
            </a:r>
            <a:r>
              <a:rPr lang="uk-UA" sz="1550" dirty="0" smtClean="0">
                <a:solidFill>
                  <a:srgbClr val="405449"/>
                </a:solidFill>
                <a:ea typeface="Inter" pitchFamily="34" charset="-122"/>
                <a:cs typeface="Inter" pitchFamily="34" charset="-120"/>
              </a:rPr>
              <a:t>.</a:t>
            </a:r>
            <a:endParaRPr lang="uk-UA" sz="1550" dirty="0"/>
          </a:p>
        </p:txBody>
      </p:sp>
      <p:sp>
        <p:nvSpPr>
          <p:cNvPr id="8" name="Shape 5"/>
          <p:cNvSpPr/>
          <p:nvPr/>
        </p:nvSpPr>
        <p:spPr>
          <a:xfrm>
            <a:off x="1071133" y="2932918"/>
            <a:ext cx="7556421" cy="1289048"/>
          </a:xfrm>
          <a:prstGeom prst="roundRect">
            <a:avLst>
              <a:gd name="adj" fmla="val 9094"/>
            </a:avLst>
          </a:prstGeom>
          <a:solidFill>
            <a:schemeClr val="accent5">
              <a:lumMod val="20000"/>
              <a:lumOff val="80000"/>
              <a:alpha val="75000"/>
            </a:schemeClr>
          </a:solidFill>
          <a:ln w="22860">
            <a:noFill/>
            <a:prstDash val="solid"/>
          </a:ln>
        </p:spPr>
      </p:sp>
      <p:sp>
        <p:nvSpPr>
          <p:cNvPr id="9" name="Shape 6"/>
          <p:cNvSpPr/>
          <p:nvPr/>
        </p:nvSpPr>
        <p:spPr>
          <a:xfrm>
            <a:off x="863072" y="3057730"/>
            <a:ext cx="91440" cy="1206579"/>
          </a:xfrm>
          <a:prstGeom prst="roundRect">
            <a:avLst>
              <a:gd name="adj" fmla="val 195349"/>
            </a:avLst>
          </a:prstGeom>
          <a:solidFill>
            <a:srgbClr val="003399"/>
          </a:solidFill>
          <a:ln/>
        </p:spPr>
      </p:sp>
      <p:sp>
        <p:nvSpPr>
          <p:cNvPr id="10" name="Text 7"/>
          <p:cNvSpPr/>
          <p:nvPr/>
        </p:nvSpPr>
        <p:spPr>
          <a:xfrm>
            <a:off x="1326791" y="3147244"/>
            <a:ext cx="6439514" cy="219159"/>
          </a:xfrm>
          <a:prstGeom prst="rect">
            <a:avLst/>
          </a:prstGeom>
          <a:noFill/>
          <a:ln/>
        </p:spPr>
        <p:txBody>
          <a:bodyPr wrap="none" lIns="0" tIns="0" rIns="0" bIns="0" rtlCol="0" anchor="t"/>
          <a:lstStyle/>
          <a:p>
            <a:pPr>
              <a:lnSpc>
                <a:spcPts val="1950"/>
              </a:lnSpc>
            </a:pPr>
            <a:r>
              <a:rPr lang="uk-UA" sz="2000" b="1" dirty="0" smtClean="0">
                <a:ea typeface="Inter Bold"/>
              </a:rPr>
              <a:t>ІНТЕЛЕКТУАЛЬНА КОНКУРЕНТОСПРОМОЖНІСТЬ</a:t>
            </a:r>
            <a:endParaRPr lang="en-US" sz="2000" b="1" dirty="0">
              <a:ea typeface="Inter Bold"/>
            </a:endParaRPr>
          </a:p>
        </p:txBody>
      </p:sp>
      <p:sp>
        <p:nvSpPr>
          <p:cNvPr id="11" name="Text 8"/>
          <p:cNvSpPr/>
          <p:nvPr/>
        </p:nvSpPr>
        <p:spPr>
          <a:xfrm>
            <a:off x="1280773" y="3408745"/>
            <a:ext cx="7300912" cy="855563"/>
          </a:xfrm>
          <a:prstGeom prst="rect">
            <a:avLst/>
          </a:prstGeom>
          <a:noFill/>
          <a:ln/>
        </p:spPr>
        <p:txBody>
          <a:bodyPr wrap="square" lIns="0" tIns="0" rIns="0" bIns="0" rtlCol="0" anchor="t"/>
          <a:lstStyle/>
          <a:p>
            <a:pPr>
              <a:lnSpc>
                <a:spcPts val="1550"/>
              </a:lnSpc>
            </a:pPr>
            <a:r>
              <a:rPr lang="uk-UA" dirty="0" smtClean="0">
                <a:ea typeface="Inter" pitchFamily="34" charset="-122"/>
                <a:cs typeface="Inter" pitchFamily="34" charset="-120"/>
              </a:rPr>
              <a:t>Фокус на інтелектуальні активи та конкурентні продукти завдяки формуванню компетентностей управління інтелектуальною власністю та створення конкурентоспроможних креативних продуктів</a:t>
            </a:r>
            <a:r>
              <a:rPr lang="uk-UA" sz="1550" dirty="0" smtClean="0">
                <a:solidFill>
                  <a:srgbClr val="405449"/>
                </a:solidFill>
                <a:ea typeface="Inter" pitchFamily="34" charset="-122"/>
                <a:cs typeface="Inter" pitchFamily="34" charset="-120"/>
              </a:rPr>
              <a:t>.</a:t>
            </a:r>
            <a:endParaRPr lang="uk-UA" sz="1550" dirty="0"/>
          </a:p>
        </p:txBody>
      </p:sp>
      <p:sp>
        <p:nvSpPr>
          <p:cNvPr id="12" name="Shape 9"/>
          <p:cNvSpPr/>
          <p:nvPr/>
        </p:nvSpPr>
        <p:spPr>
          <a:xfrm>
            <a:off x="1048124" y="4463964"/>
            <a:ext cx="7556421" cy="1283010"/>
          </a:xfrm>
          <a:prstGeom prst="roundRect">
            <a:avLst>
              <a:gd name="adj" fmla="val 9094"/>
            </a:avLst>
          </a:prstGeom>
          <a:solidFill>
            <a:schemeClr val="accent5">
              <a:lumMod val="20000"/>
              <a:lumOff val="80000"/>
              <a:alpha val="75000"/>
            </a:schemeClr>
          </a:solidFill>
          <a:ln w="22860">
            <a:noFill/>
            <a:prstDash val="solid"/>
          </a:ln>
        </p:spPr>
      </p:sp>
      <p:sp>
        <p:nvSpPr>
          <p:cNvPr id="13" name="Shape 10"/>
          <p:cNvSpPr/>
          <p:nvPr/>
        </p:nvSpPr>
        <p:spPr>
          <a:xfrm>
            <a:off x="829883" y="4496581"/>
            <a:ext cx="91440" cy="1206579"/>
          </a:xfrm>
          <a:prstGeom prst="roundRect">
            <a:avLst>
              <a:gd name="adj" fmla="val 195349"/>
            </a:avLst>
          </a:prstGeom>
          <a:solidFill>
            <a:srgbClr val="003399"/>
          </a:solidFill>
          <a:ln/>
        </p:spPr>
      </p:sp>
      <p:sp>
        <p:nvSpPr>
          <p:cNvPr id="14" name="Text 11"/>
          <p:cNvSpPr/>
          <p:nvPr/>
        </p:nvSpPr>
        <p:spPr>
          <a:xfrm>
            <a:off x="1326791" y="4627647"/>
            <a:ext cx="4833044" cy="345068"/>
          </a:xfrm>
          <a:prstGeom prst="rect">
            <a:avLst/>
          </a:prstGeom>
          <a:noFill/>
          <a:ln/>
        </p:spPr>
        <p:txBody>
          <a:bodyPr wrap="none" lIns="0" tIns="0" rIns="0" bIns="0" rtlCol="0" anchor="t"/>
          <a:lstStyle/>
          <a:p>
            <a:pPr marL="0" indent="0" algn="l">
              <a:lnSpc>
                <a:spcPts val="1950"/>
              </a:lnSpc>
              <a:buNone/>
            </a:pPr>
            <a:r>
              <a:rPr lang="en-US" sz="2000" b="1" dirty="0">
                <a:ea typeface="Inter Bold" pitchFamily="34" charset="-122"/>
                <a:cs typeface="Inter Bold" pitchFamily="34" charset="-120"/>
              </a:rPr>
              <a:t>ПАРТНЕРСТВО З РОБОТОДАВЦЯМИ</a:t>
            </a:r>
            <a:endParaRPr lang="en-US" sz="2000" dirty="0"/>
          </a:p>
        </p:txBody>
      </p:sp>
      <p:sp>
        <p:nvSpPr>
          <p:cNvPr id="15" name="Text 12"/>
          <p:cNvSpPr/>
          <p:nvPr/>
        </p:nvSpPr>
        <p:spPr>
          <a:xfrm>
            <a:off x="1303633" y="4972715"/>
            <a:ext cx="7045404" cy="702043"/>
          </a:xfrm>
          <a:prstGeom prst="rect">
            <a:avLst/>
          </a:prstGeom>
          <a:noFill/>
          <a:ln/>
        </p:spPr>
        <p:txBody>
          <a:bodyPr wrap="square" lIns="0" tIns="0" rIns="0" bIns="0" rtlCol="0" anchor="t"/>
          <a:lstStyle/>
          <a:p>
            <a:pPr>
              <a:lnSpc>
                <a:spcPts val="1550"/>
              </a:lnSpc>
            </a:pPr>
            <a:r>
              <a:rPr lang="uk-UA" dirty="0" smtClean="0">
                <a:ea typeface="Inter" pitchFamily="34" charset="-122"/>
                <a:cs typeface="Inter" pitchFamily="34" charset="-120"/>
              </a:rPr>
              <a:t>Програма реалізується у тісній співпраці з представниками креативного бізнесу та культурних інституцій, забезпечуючи практичну підготовку і актуальні професійні навички.</a:t>
            </a:r>
            <a:endParaRPr lang="uk-UA" dirty="0"/>
          </a:p>
        </p:txBody>
      </p:sp>
      <p:sp>
        <p:nvSpPr>
          <p:cNvPr id="16" name="Shape 13"/>
          <p:cNvSpPr/>
          <p:nvPr/>
        </p:nvSpPr>
        <p:spPr>
          <a:xfrm>
            <a:off x="1084218" y="6001949"/>
            <a:ext cx="7579282" cy="1438383"/>
          </a:xfrm>
          <a:prstGeom prst="roundRect">
            <a:avLst>
              <a:gd name="adj" fmla="val 10885"/>
            </a:avLst>
          </a:prstGeom>
          <a:solidFill>
            <a:schemeClr val="accent5">
              <a:lumMod val="20000"/>
              <a:lumOff val="80000"/>
              <a:alpha val="75000"/>
            </a:schemeClr>
          </a:solidFill>
          <a:ln w="22860">
            <a:noFill/>
            <a:prstDash val="solid"/>
          </a:ln>
        </p:spPr>
      </p:sp>
      <p:sp>
        <p:nvSpPr>
          <p:cNvPr id="17" name="Shape 14"/>
          <p:cNvSpPr/>
          <p:nvPr/>
        </p:nvSpPr>
        <p:spPr>
          <a:xfrm>
            <a:off x="829884" y="6026224"/>
            <a:ext cx="95488" cy="1371761"/>
          </a:xfrm>
          <a:prstGeom prst="roundRect">
            <a:avLst>
              <a:gd name="adj" fmla="val 195349"/>
            </a:avLst>
          </a:prstGeom>
          <a:solidFill>
            <a:srgbClr val="003399"/>
          </a:solidFill>
          <a:ln/>
        </p:spPr>
      </p:sp>
      <p:sp>
        <p:nvSpPr>
          <p:cNvPr id="18" name="Text 15"/>
          <p:cNvSpPr/>
          <p:nvPr/>
        </p:nvSpPr>
        <p:spPr>
          <a:xfrm>
            <a:off x="1303633" y="6135286"/>
            <a:ext cx="3405426" cy="248126"/>
          </a:xfrm>
          <a:prstGeom prst="rect">
            <a:avLst/>
          </a:prstGeom>
          <a:noFill/>
          <a:ln/>
        </p:spPr>
        <p:txBody>
          <a:bodyPr wrap="none" lIns="0" tIns="0" rIns="0" bIns="0" rtlCol="0" anchor="t"/>
          <a:lstStyle/>
          <a:p>
            <a:pPr>
              <a:lnSpc>
                <a:spcPts val="1950"/>
              </a:lnSpc>
            </a:pPr>
            <a:r>
              <a:rPr lang="uk-UA" sz="1950" b="1" dirty="0" smtClean="0">
                <a:ea typeface="Inter Bold" pitchFamily="34" charset="-122"/>
                <a:cs typeface="Inter Bold" pitchFamily="34" charset="-120"/>
              </a:rPr>
              <a:t>КУЛЬТУРНА СПАДЩИНА</a:t>
            </a:r>
            <a:endParaRPr lang="uk-UA" sz="1950" b="1" dirty="0">
              <a:ea typeface="Inter Bold" pitchFamily="34" charset="-122"/>
              <a:cs typeface="Inter Bold" pitchFamily="34" charset="-120"/>
            </a:endParaRPr>
          </a:p>
        </p:txBody>
      </p:sp>
      <p:sp>
        <p:nvSpPr>
          <p:cNvPr id="19" name="Text 16"/>
          <p:cNvSpPr/>
          <p:nvPr/>
        </p:nvSpPr>
        <p:spPr>
          <a:xfrm>
            <a:off x="1280772" y="6508478"/>
            <a:ext cx="7045404" cy="668727"/>
          </a:xfrm>
          <a:prstGeom prst="rect">
            <a:avLst/>
          </a:prstGeom>
          <a:noFill/>
          <a:ln/>
        </p:spPr>
        <p:txBody>
          <a:bodyPr wrap="none" lIns="0" tIns="0" rIns="0" bIns="0" rtlCol="0" anchor="t"/>
          <a:lstStyle/>
          <a:p>
            <a:pPr>
              <a:lnSpc>
                <a:spcPts val="1550"/>
              </a:lnSpc>
            </a:pPr>
            <a:r>
              <a:rPr lang="uk-UA" dirty="0" smtClean="0">
                <a:ea typeface="Inter" pitchFamily="34" charset="-122"/>
                <a:cs typeface="Inter" pitchFamily="34" charset="-120"/>
              </a:rPr>
              <a:t>Формує компетентності управління та розвитку проєктів у сфері</a:t>
            </a:r>
          </a:p>
          <a:p>
            <a:pPr>
              <a:lnSpc>
                <a:spcPts val="1550"/>
              </a:lnSpc>
            </a:pPr>
            <a:r>
              <a:rPr lang="uk-UA" dirty="0" smtClean="0">
                <a:ea typeface="Inter" pitchFamily="34" charset="-122"/>
                <a:cs typeface="Inter" pitchFamily="34" charset="-120"/>
              </a:rPr>
              <a:t>збереження й популяризації спадщини через інструменти</a:t>
            </a:r>
          </a:p>
          <a:p>
            <a:pPr>
              <a:lnSpc>
                <a:spcPts val="1550"/>
              </a:lnSpc>
            </a:pPr>
            <a:r>
              <a:rPr lang="uk-UA" dirty="0" smtClean="0">
                <a:ea typeface="Inter" pitchFamily="34" charset="-122"/>
                <a:cs typeface="Inter" pitchFamily="34" charset="-120"/>
              </a:rPr>
              <a:t>креативних індустрій.</a:t>
            </a:r>
            <a:endParaRPr lang="uk-UA" dirty="0"/>
          </a:p>
        </p:txBody>
      </p:sp>
      <p:sp>
        <p:nvSpPr>
          <p:cNvPr id="2" name="AutoShape 8" descr="Керуючий емоції картинки, стокові Керуючий емоції фотографії, зображення |  Скачати з DepositPhotos"/>
          <p:cNvSpPr>
            <a:spLocks noChangeAspect="1" noChangeArrowheads="1"/>
          </p:cNvSpPr>
          <p:nvPr/>
        </p:nvSpPr>
        <p:spPr bwMode="auto">
          <a:xfrm>
            <a:off x="1774168" y="185972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2" name="Picture 2" descr="Менеджмент креативних індустрій"/>
          <p:cNvPicPr>
            <a:picLocks noChangeAspect="1" noChangeArrowheads="1"/>
          </p:cNvPicPr>
          <p:nvPr/>
        </p:nvPicPr>
        <p:blipFill rotWithShape="1">
          <a:blip r:embed="rId3">
            <a:extLst>
              <a:ext uri="{28A0092B-C50C-407E-A947-70E740481C1C}">
                <a14:useLocalDpi xmlns:a14="http://schemas.microsoft.com/office/drawing/2010/main" val="0"/>
              </a:ext>
            </a:extLst>
          </a:blip>
          <a:srcRect t="19710"/>
          <a:stretch/>
        </p:blipFill>
        <p:spPr bwMode="auto">
          <a:xfrm>
            <a:off x="9439275" y="0"/>
            <a:ext cx="5191125" cy="8229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901700" y="420735"/>
            <a:ext cx="6489700" cy="562592"/>
          </a:xfrm>
          <a:prstGeom prst="rect">
            <a:avLst/>
          </a:prstGeom>
          <a:noFill/>
          <a:ln/>
        </p:spPr>
        <p:txBody>
          <a:bodyPr wrap="none" lIns="0" tIns="0" rIns="0" bIns="0" rtlCol="0" anchor="t"/>
          <a:lstStyle/>
          <a:p>
            <a:pPr marL="0" marR="0" lvl="0" indent="0" algn="ctr" defTabSz="914400" rtl="0" eaLnBrk="1" fontAlgn="auto" latinLnBrk="0" hangingPunct="1">
              <a:lnSpc>
                <a:spcPts val="3900"/>
              </a:lnSpc>
              <a:spcBef>
                <a:spcPts val="0"/>
              </a:spcBef>
              <a:spcAft>
                <a:spcPts val="0"/>
              </a:spcAft>
              <a:buClrTx/>
              <a:buSzTx/>
              <a:buFontTx/>
              <a:buNone/>
              <a:tabLst/>
              <a:defRPr/>
            </a:pPr>
            <a:r>
              <a:rPr kumimoji="0" lang="uk-UA" sz="2800" b="1" i="0" u="none" strike="noStrike" kern="1200" cap="none" spc="0" normalizeH="0" baseline="0" noProof="0" dirty="0">
                <a:ln>
                  <a:noFill/>
                </a:ln>
                <a:solidFill>
                  <a:srgbClr val="003399"/>
                </a:solidFill>
                <a:effectLst/>
                <a:uLnTx/>
                <a:uFillTx/>
                <a:latin typeface="Inter Bold" pitchFamily="34" charset="0"/>
                <a:ea typeface="Inter Bold" pitchFamily="34" charset="-122"/>
                <a:cs typeface="Inter Bold" pitchFamily="34" charset="-120"/>
              </a:rPr>
              <a:t>МЕТА ПРОГРАМИ Й ОСВІТНІЙ ФОКУС</a:t>
            </a:r>
            <a:endParaRPr kumimoji="0" lang="en-US" sz="2800" b="0"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
        <p:nvSpPr>
          <p:cNvPr id="4" name="Shape 1"/>
          <p:cNvSpPr/>
          <p:nvPr/>
        </p:nvSpPr>
        <p:spPr>
          <a:xfrm>
            <a:off x="793790" y="1143285"/>
            <a:ext cx="7556421" cy="3327259"/>
          </a:xfrm>
          <a:prstGeom prst="roundRect">
            <a:avLst>
              <a:gd name="adj" fmla="val 9094"/>
            </a:avLst>
          </a:prstGeom>
          <a:solidFill>
            <a:schemeClr val="accent5">
              <a:lumMod val="20000"/>
              <a:lumOff val="80000"/>
              <a:alpha val="75000"/>
            </a:schemeClr>
          </a:solidFill>
          <a:ln w="22860">
            <a:noFill/>
            <a:prstDash val="solid"/>
          </a:ln>
        </p:spPr>
      </p:sp>
      <p:sp>
        <p:nvSpPr>
          <p:cNvPr id="5" name="Shape 2"/>
          <p:cNvSpPr/>
          <p:nvPr/>
        </p:nvSpPr>
        <p:spPr>
          <a:xfrm flipH="1">
            <a:off x="492263" y="1168402"/>
            <a:ext cx="128999" cy="3327258"/>
          </a:xfrm>
          <a:prstGeom prst="roundRect">
            <a:avLst>
              <a:gd name="adj" fmla="val 195349"/>
            </a:avLst>
          </a:prstGeom>
          <a:solidFill>
            <a:srgbClr val="003399"/>
          </a:solidFill>
          <a:ln/>
        </p:spPr>
      </p:sp>
      <p:sp>
        <p:nvSpPr>
          <p:cNvPr id="6" name="Text 3"/>
          <p:cNvSpPr/>
          <p:nvPr/>
        </p:nvSpPr>
        <p:spPr>
          <a:xfrm>
            <a:off x="1026438" y="1315201"/>
            <a:ext cx="4148814" cy="179665"/>
          </a:xfrm>
          <a:prstGeom prst="rect">
            <a:avLst/>
          </a:prstGeom>
          <a:noFill/>
          <a:ln/>
        </p:spPr>
        <p:txBody>
          <a:bodyPr wrap="none" lIns="0" tIns="0" rIns="0" bIns="0" rtlCol="0" anchor="t"/>
          <a:lstStyle/>
          <a:p>
            <a:pPr marL="0" marR="0" lvl="0" indent="0" algn="l" defTabSz="914400" rtl="0" eaLnBrk="1" fontAlgn="auto" latinLnBrk="0" hangingPunct="1">
              <a:lnSpc>
                <a:spcPts val="1950"/>
              </a:lnSpc>
              <a:spcBef>
                <a:spcPts val="0"/>
              </a:spcBef>
              <a:spcAft>
                <a:spcPts val="0"/>
              </a:spcAft>
              <a:buClrTx/>
              <a:buSzTx/>
              <a:buFontTx/>
              <a:buNone/>
              <a:tabLst/>
              <a:defRPr/>
            </a:pPr>
            <a:r>
              <a:rPr kumimoji="0" lang="uk-UA" sz="2000" b="1" i="0" u="none" strike="noStrike" kern="1200" cap="none" spc="0" normalizeH="0" baseline="0" noProof="0" dirty="0">
                <a:ln>
                  <a:noFill/>
                </a:ln>
                <a:solidFill>
                  <a:prstClr val="black"/>
                </a:solidFill>
                <a:effectLst/>
                <a:uLnTx/>
                <a:uFillTx/>
                <a:latin typeface="Inter Bold" pitchFamily="34" charset="0"/>
                <a:ea typeface="Inter Bold" pitchFamily="34" charset="-122"/>
                <a:cs typeface="Inter Bold" pitchFamily="34" charset="-120"/>
              </a:rPr>
              <a:t>МІЕТА ПРОГРАМИ</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1049298" y="1651829"/>
            <a:ext cx="7045404" cy="2735295"/>
          </a:xfrm>
          <a:prstGeom prst="rect">
            <a:avLst/>
          </a:prstGeom>
          <a:noFill/>
          <a:ln/>
        </p:spPr>
        <p:txBody>
          <a:bodyPr wrap="square" lIns="0" tIns="0" rIns="0" bIns="0" rtlCol="0" anchor="t"/>
          <a:lstStyle/>
          <a:p>
            <a:pPr marL="17145" marR="0" lvl="0" indent="0" algn="just" defTabSz="914400" rtl="0" eaLnBrk="1" fontAlgn="auto" latinLnBrk="0" hangingPunct="1">
              <a:lnSpc>
                <a:spcPct val="100000"/>
              </a:lnSpc>
              <a:spcBef>
                <a:spcPts val="0"/>
              </a:spcBef>
              <a:spcAft>
                <a:spcPts val="0"/>
              </a:spcAft>
              <a:buClrTx/>
              <a:buSzTx/>
              <a:buFontTx/>
              <a:buNone/>
              <a:tabLst>
                <a:tab pos="151130" algn="l"/>
                <a:tab pos="343535" algn="l"/>
              </a:tabLst>
              <a:defRPr/>
            </a:pP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rPr>
              <a:t>Підготовка висококваліфікованих фахівців, здатних ефективно управляти </a:t>
            </a:r>
            <a:r>
              <a:rPr kumimoji="0" lang="uk-UA"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mn-cs"/>
              </a:rPr>
              <a:t>проєктами</a:t>
            </a: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rPr>
              <a:t> у сфері культури та мистецтва. Формування комплексних знань та навичок з управління творчими колективами, розробки інноваційних стратегій розвитку, залучення фінансування та просування креативних продуктів на національному та міжнародному ринках. Отримання здобувачами унікальних </a:t>
            </a:r>
            <a:r>
              <a:rPr kumimoji="0" lang="uk-UA"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mn-cs"/>
              </a:rPr>
              <a:t>компетентностей</a:t>
            </a: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rPr>
              <a:t> для трансформації творчих ідей у прибуткові бізнес-моделі, сприяючи розвитку креативної економіки та культурного простору.</a:t>
            </a:r>
            <a:endParaRPr kumimoji="0" lang="ru-UA"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endParaRPr>
          </a:p>
        </p:txBody>
      </p:sp>
      <p:sp>
        <p:nvSpPr>
          <p:cNvPr id="8" name="Shape 5"/>
          <p:cNvSpPr/>
          <p:nvPr/>
        </p:nvSpPr>
        <p:spPr>
          <a:xfrm>
            <a:off x="803013" y="4620125"/>
            <a:ext cx="7522840" cy="1838714"/>
          </a:xfrm>
          <a:prstGeom prst="roundRect">
            <a:avLst>
              <a:gd name="adj" fmla="val 9094"/>
            </a:avLst>
          </a:prstGeom>
          <a:solidFill>
            <a:schemeClr val="accent5">
              <a:lumMod val="20000"/>
              <a:lumOff val="80000"/>
              <a:alpha val="75000"/>
            </a:schemeClr>
          </a:solidFill>
          <a:ln w="22860">
            <a:noFill/>
            <a:prstDash val="solid"/>
          </a:ln>
        </p:spPr>
      </p:sp>
      <p:sp>
        <p:nvSpPr>
          <p:cNvPr id="9" name="Shape 6"/>
          <p:cNvSpPr/>
          <p:nvPr/>
        </p:nvSpPr>
        <p:spPr>
          <a:xfrm>
            <a:off x="517296" y="4636167"/>
            <a:ext cx="90774" cy="1838714"/>
          </a:xfrm>
          <a:prstGeom prst="roundRect">
            <a:avLst>
              <a:gd name="adj" fmla="val 195349"/>
            </a:avLst>
          </a:prstGeom>
          <a:solidFill>
            <a:srgbClr val="003399"/>
          </a:solidFill>
          <a:ln/>
        </p:spPr>
      </p:sp>
      <p:sp>
        <p:nvSpPr>
          <p:cNvPr id="10" name="Text 7"/>
          <p:cNvSpPr/>
          <p:nvPr/>
        </p:nvSpPr>
        <p:spPr>
          <a:xfrm>
            <a:off x="897008" y="4689006"/>
            <a:ext cx="3801189" cy="248126"/>
          </a:xfrm>
          <a:prstGeom prst="rect">
            <a:avLst/>
          </a:prstGeom>
          <a:noFill/>
          <a:ln/>
        </p:spPr>
        <p:txBody>
          <a:bodyPr wrap="none" lIns="0" tIns="0" rIns="0" bIns="0" rtlCol="0" anchor="t"/>
          <a:lstStyle/>
          <a:p>
            <a:pPr marL="0" marR="0" lvl="0" indent="0" algn="l" defTabSz="914400" rtl="0" eaLnBrk="1" fontAlgn="auto" latinLnBrk="0" hangingPunct="1">
              <a:lnSpc>
                <a:spcPts val="1950"/>
              </a:lnSpc>
              <a:spcBef>
                <a:spcPts val="0"/>
              </a:spcBef>
              <a:spcAft>
                <a:spcPts val="0"/>
              </a:spcAft>
              <a:buClrTx/>
              <a:buSzTx/>
              <a:buFontTx/>
              <a:buNone/>
              <a:tabLst/>
              <a:defRPr/>
            </a:pPr>
            <a:r>
              <a:rPr kumimoji="0" lang="uk-UA" sz="2000" b="1" i="0" u="none" strike="noStrike" kern="1200" cap="none" spc="0" normalizeH="0" baseline="0" noProof="0" dirty="0">
                <a:ln>
                  <a:noFill/>
                </a:ln>
                <a:solidFill>
                  <a:prstClr val="black"/>
                </a:solidFill>
                <a:effectLst/>
                <a:uLnTx/>
                <a:uFillTx/>
                <a:latin typeface="Inter" panose="020B0604020202020204" charset="0"/>
                <a:ea typeface="Inter Bold"/>
                <a:cs typeface="+mn-cs"/>
              </a:rPr>
              <a:t>ОСВІТНІЙ ФОКУС</a:t>
            </a:r>
            <a:endParaRPr kumimoji="0" lang="en-US" sz="2000" b="1" i="0" u="none" strike="noStrike" kern="1200" cap="none" spc="0" normalizeH="0" baseline="0" noProof="0" dirty="0">
              <a:ln>
                <a:noFill/>
              </a:ln>
              <a:solidFill>
                <a:prstClr val="black"/>
              </a:solidFill>
              <a:effectLst/>
              <a:uLnTx/>
              <a:uFillTx/>
              <a:latin typeface="Inter" panose="020B0604020202020204" charset="0"/>
              <a:ea typeface="Inter Bold"/>
              <a:cs typeface="+mn-cs"/>
            </a:endParaRPr>
          </a:p>
        </p:txBody>
      </p:sp>
      <p:sp>
        <p:nvSpPr>
          <p:cNvPr id="11" name="Text 8"/>
          <p:cNvSpPr/>
          <p:nvPr/>
        </p:nvSpPr>
        <p:spPr>
          <a:xfrm>
            <a:off x="896396" y="4966300"/>
            <a:ext cx="7300912" cy="1274078"/>
          </a:xfrm>
          <a:prstGeom prst="rect">
            <a:avLst/>
          </a:prstGeom>
          <a:noFill/>
          <a:ln/>
        </p:spPr>
        <p:txBody>
          <a:bodyPr wrap="square" lIns="0" tIns="0" rIns="0" bIns="0" rtlCol="0" anchor="t"/>
          <a:lstStyle/>
          <a:p>
            <a:pPr marL="1800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rPr>
              <a:t>Формування загальноосвітніх та професійних </a:t>
            </a:r>
            <a:r>
              <a:rPr kumimoji="0" lang="uk-UA"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mn-cs"/>
              </a:rPr>
              <a:t>компетентностей</a:t>
            </a: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rPr>
              <a:t> у сфері менеджменту з акцентом на інтеграцію управлінських практик із творчими процесами, розвиток лідерських якостей та підприємницького мислення для успішної реалізації інноваційних </a:t>
            </a:r>
            <a:r>
              <a:rPr kumimoji="0" lang="uk-UA"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mn-cs"/>
              </a:rPr>
              <a:t>проєктів</a:t>
            </a: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rPr>
              <a:t> у креативних індустріях.</a:t>
            </a:r>
            <a:endParaRPr kumimoji="0" lang="en-US"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endParaRPr>
          </a:p>
        </p:txBody>
      </p:sp>
      <p:sp>
        <p:nvSpPr>
          <p:cNvPr id="12" name="Shape 9"/>
          <p:cNvSpPr/>
          <p:nvPr/>
        </p:nvSpPr>
        <p:spPr>
          <a:xfrm>
            <a:off x="770929" y="6577770"/>
            <a:ext cx="7556421" cy="1057439"/>
          </a:xfrm>
          <a:prstGeom prst="roundRect">
            <a:avLst>
              <a:gd name="adj" fmla="val 9094"/>
            </a:avLst>
          </a:prstGeom>
          <a:solidFill>
            <a:schemeClr val="accent5">
              <a:lumMod val="20000"/>
              <a:lumOff val="80000"/>
              <a:alpha val="75000"/>
            </a:schemeClr>
          </a:solidFill>
          <a:ln w="22860">
            <a:noFill/>
            <a:prstDash val="solid"/>
          </a:ln>
        </p:spPr>
      </p:sp>
      <p:sp>
        <p:nvSpPr>
          <p:cNvPr id="13" name="Shape 10"/>
          <p:cNvSpPr/>
          <p:nvPr/>
        </p:nvSpPr>
        <p:spPr>
          <a:xfrm>
            <a:off x="504097" y="6577769"/>
            <a:ext cx="103972" cy="1057439"/>
          </a:xfrm>
          <a:prstGeom prst="roundRect">
            <a:avLst>
              <a:gd name="adj" fmla="val 195349"/>
            </a:avLst>
          </a:prstGeom>
          <a:solidFill>
            <a:srgbClr val="003399"/>
          </a:solidFill>
          <a:ln/>
        </p:spPr>
      </p:sp>
      <p:sp>
        <p:nvSpPr>
          <p:cNvPr id="14" name="Text 11"/>
          <p:cNvSpPr/>
          <p:nvPr/>
        </p:nvSpPr>
        <p:spPr>
          <a:xfrm>
            <a:off x="901700" y="6774948"/>
            <a:ext cx="4833044" cy="345068"/>
          </a:xfrm>
          <a:prstGeom prst="rect">
            <a:avLst/>
          </a:prstGeom>
          <a:noFill/>
          <a:ln/>
        </p:spPr>
        <p:txBody>
          <a:bodyPr wrap="none" lIns="0" tIns="0" rIns="0" bIns="0" rtlCol="0" anchor="t"/>
          <a:lstStyle/>
          <a:p>
            <a:pPr marL="0" marR="0" lvl="0" indent="0" algn="l" defTabSz="914400" rtl="0" eaLnBrk="1" fontAlgn="auto" latinLnBrk="0" hangingPunct="1">
              <a:lnSpc>
                <a:spcPts val="1950"/>
              </a:lnSpc>
              <a:spcBef>
                <a:spcPts val="0"/>
              </a:spcBef>
              <a:spcAft>
                <a:spcPts val="0"/>
              </a:spcAft>
              <a:buClrTx/>
              <a:buSzTx/>
              <a:buFontTx/>
              <a:buNone/>
              <a:tabLst/>
              <a:defRPr/>
            </a:pPr>
            <a:r>
              <a:rPr kumimoji="0" lang="uk-UA" sz="2000" b="1" i="0" u="none" strike="noStrike" kern="1200" cap="none" spc="0" normalizeH="0" baseline="0" noProof="0" dirty="0">
                <a:ln>
                  <a:noFill/>
                </a:ln>
                <a:solidFill>
                  <a:prstClr val="black"/>
                </a:solidFill>
                <a:effectLst/>
                <a:uLnTx/>
                <a:uFillTx/>
                <a:latin typeface="Inter Bold" pitchFamily="34" charset="0"/>
                <a:ea typeface="Inter Bold" pitchFamily="34" charset="-122"/>
                <a:cs typeface="Inter Bold" pitchFamily="34" charset="-120"/>
              </a:rPr>
              <a:t>КЛЮЧОВІ СЛОВА</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2"/>
          <p:cNvSpPr/>
          <p:nvPr/>
        </p:nvSpPr>
        <p:spPr>
          <a:xfrm>
            <a:off x="901700" y="7061504"/>
            <a:ext cx="7045404" cy="526412"/>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rPr>
              <a:t>менеджмент, адміністрування, креативні індустрії, інтелектуальна власність</a:t>
            </a:r>
            <a:r>
              <a:rPr kumimoji="0" lang="ru-RU"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rPr>
              <a:t>.</a:t>
            </a:r>
            <a:endParaRPr kumimoji="0" lang="en-US" sz="1800" b="0" i="0" u="none" strike="noStrike" kern="1200" cap="none" spc="0" normalizeH="0" baseline="0" noProof="0" dirty="0">
              <a:ln>
                <a:noFill/>
              </a:ln>
              <a:solidFill>
                <a:prstClr val="black"/>
              </a:solidFill>
              <a:effectLst/>
              <a:uLnTx/>
              <a:uFillTx/>
              <a:latin typeface="Inter" pitchFamily="34" charset="0"/>
              <a:ea typeface="Inter" pitchFamily="34" charset="-122"/>
              <a:cs typeface="+mn-cs"/>
            </a:endParaRPr>
          </a:p>
        </p:txBody>
      </p:sp>
      <p:sp>
        <p:nvSpPr>
          <p:cNvPr id="2" name="AutoShape 8" descr="Керуючий емоції картинки, стокові Керуючий емоції фотографії, зображення |  Скачати з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210" y="0"/>
            <a:ext cx="6113145" cy="8229600"/>
          </a:xfrm>
          <a:prstGeom prst="rect">
            <a:avLst/>
          </a:prstGeom>
        </p:spPr>
      </p:pic>
    </p:spTree>
    <p:extLst>
      <p:ext uri="{BB962C8B-B14F-4D97-AF65-F5344CB8AC3E}">
        <p14:creationId xmlns:p14="http://schemas.microsoft.com/office/powerpoint/2010/main" val="996493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700802" y="789250"/>
            <a:ext cx="13042821" cy="711818"/>
          </a:xfrm>
          <a:prstGeom prst="rect">
            <a:avLst/>
          </a:prstGeom>
          <a:noFill/>
          <a:ln/>
        </p:spPr>
        <p:txBody>
          <a:bodyPr wrap="non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Програма розрахована </a:t>
            </a:r>
            <a:r>
              <a:rPr kumimoji="0" lang="en-US" sz="20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на</a:t>
            </a:r>
            <a:r>
              <a:rPr kumimoji="0" lang="en-US" sz="20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a:t>
            </a:r>
            <a:r>
              <a:rPr kumimoji="0" lang="uk-UA" sz="20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240</a:t>
            </a:r>
            <a:r>
              <a:rPr kumimoji="0" lang="en-US" sz="20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кредитів ЄКТС і включає збалансоване поєднання обов'язкових </a:t>
            </a:r>
            <a:r>
              <a:rPr kumimoji="0" lang="en-US" sz="20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та</a:t>
            </a:r>
            <a:r>
              <a:rPr kumimoji="0" lang="en-US" sz="20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a:t>
            </a:r>
            <a:r>
              <a:rPr kumimoji="0" lang="en-US" sz="20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вибіркових</a:t>
            </a:r>
            <a:endParaRPr kumimoji="0" lang="uk-UA" sz="20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a:t>
            </a:r>
            <a:r>
              <a:rPr kumimoji="0" lang="en-US" sz="20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компонентів</a:t>
            </a:r>
            <a:r>
              <a:rPr kumimoji="0" lang="en-US" sz="20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a:t>
            </a:r>
            <a:r>
              <a:rPr kumimoji="0" lang="uk-UA" sz="20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a:t>
            </a:r>
            <a:r>
              <a:rPr kumimoji="0" lang="en-US" sz="20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практичної</a:t>
            </a:r>
            <a:r>
              <a:rPr kumimoji="0" lang="en-US" sz="20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підготовки та атестації.</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 2"/>
          <p:cNvSpPr/>
          <p:nvPr/>
        </p:nvSpPr>
        <p:spPr>
          <a:xfrm>
            <a:off x="3092410" y="2546271"/>
            <a:ext cx="1830824" cy="372070"/>
          </a:xfrm>
          <a:prstGeom prst="rect">
            <a:avLst/>
          </a:prstGeom>
          <a:noFill/>
          <a:ln/>
        </p:spPr>
        <p:txBody>
          <a:bodyPr wrap="none" lIns="0" tIns="0" rIns="0" bIns="0" rtlCol="0" anchor="t"/>
          <a:lstStyle/>
          <a:p>
            <a:pPr marL="0" marR="0" lvl="0" indent="0" algn="ctr" defTabSz="914400" rtl="0" eaLnBrk="1" fontAlgn="auto" latinLnBrk="0" hangingPunct="1">
              <a:lnSpc>
                <a:spcPts val="2900"/>
              </a:lnSpc>
              <a:spcBef>
                <a:spcPts val="0"/>
              </a:spcBef>
              <a:spcAft>
                <a:spcPts val="0"/>
              </a:spcAft>
              <a:buClrTx/>
              <a:buSzTx/>
              <a:buFontTx/>
              <a:buNone/>
              <a:tabLst/>
              <a:defRPr/>
            </a:pPr>
            <a:r>
              <a:rPr kumimoji="0" lang="uk-UA" sz="2900" b="1" i="0" u="none" strike="noStrike" kern="1200" cap="none" spc="0" normalizeH="0" baseline="0" noProof="0" dirty="0">
                <a:ln>
                  <a:noFill/>
                </a:ln>
                <a:solidFill>
                  <a:srgbClr val="405449"/>
                </a:solidFill>
                <a:effectLst/>
                <a:uLnTx/>
                <a:uFillTx/>
                <a:latin typeface="Inter Bold" pitchFamily="34" charset="0"/>
                <a:ea typeface="Inter Bold" pitchFamily="34" charset="-122"/>
                <a:cs typeface="Inter Bold" pitchFamily="34" charset="-120"/>
              </a:rPr>
              <a:t>66,2</a:t>
            </a:r>
            <a:r>
              <a:rPr kumimoji="0" lang="en-US" sz="2900" b="1" i="0" u="none" strike="noStrike" kern="1200" cap="none" spc="0" normalizeH="0" baseline="0" noProof="0" dirty="0">
                <a:ln>
                  <a:noFill/>
                </a:ln>
                <a:solidFill>
                  <a:srgbClr val="405449"/>
                </a:solidFill>
                <a:effectLst/>
                <a:uLnTx/>
                <a:uFillTx/>
                <a:latin typeface="Inter Bold" pitchFamily="34" charset="0"/>
                <a:ea typeface="Inter Bold" pitchFamily="34" charset="-122"/>
                <a:cs typeface="Inter Bold" pitchFamily="34" charset="-120"/>
              </a:rPr>
              <a:t>%</a:t>
            </a:r>
            <a:endPar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0" descr="preencoded.png"/>
          <p:cNvPicPr>
            <a:picLocks noChangeAspect="1"/>
          </p:cNvPicPr>
          <p:nvPr/>
        </p:nvPicPr>
        <p:blipFill>
          <a:blip r:embed="rId3"/>
          <a:stretch>
            <a:fillRect/>
          </a:stretch>
        </p:blipFill>
        <p:spPr>
          <a:xfrm>
            <a:off x="2851794" y="1633180"/>
            <a:ext cx="2232779" cy="2232779"/>
          </a:xfrm>
          <a:prstGeom prst="rect">
            <a:avLst/>
          </a:prstGeom>
        </p:spPr>
      </p:pic>
      <p:sp>
        <p:nvSpPr>
          <p:cNvPr id="6" name="Text 3"/>
          <p:cNvSpPr/>
          <p:nvPr/>
        </p:nvSpPr>
        <p:spPr>
          <a:xfrm>
            <a:off x="2655629" y="3998072"/>
            <a:ext cx="2595147" cy="126134"/>
          </a:xfrm>
          <a:prstGeom prst="rect">
            <a:avLst/>
          </a:prstGeom>
          <a:noFill/>
          <a:ln/>
        </p:spPr>
        <p:txBody>
          <a:bodyPr wrap="none" lIns="0" tIns="0" rIns="0" bIns="0" rtlCol="0" anchor="t"/>
          <a:lstStyle/>
          <a:p>
            <a:pPr marL="0" marR="0" lvl="0" indent="0" algn="ctr" defTabSz="914400" rtl="0" eaLnBrk="1" fontAlgn="auto" latinLnBrk="0" hangingPunct="1">
              <a:lnSpc>
                <a:spcPts val="145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Inter Bold" pitchFamily="34" charset="0"/>
                <a:ea typeface="Inter Bold" pitchFamily="34" charset="-122"/>
                <a:cs typeface="Inter Bold" pitchFamily="34" charset="-120"/>
              </a:rPr>
              <a:t>НОРМАТИВНІ КОМПОНЕНТИ</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4"/>
          <p:cNvSpPr/>
          <p:nvPr/>
        </p:nvSpPr>
        <p:spPr>
          <a:xfrm>
            <a:off x="793790" y="4310182"/>
            <a:ext cx="6428423" cy="297654"/>
          </a:xfrm>
          <a:prstGeom prst="rect">
            <a:avLst/>
          </a:prstGeom>
          <a:noFill/>
          <a:ln/>
        </p:spPr>
        <p:txBody>
          <a:bodyPr wrap="none" lIns="0" tIns="0" rIns="0" bIns="0" rtlCol="0" anchor="t"/>
          <a:lstStyle/>
          <a:p>
            <a:pPr marL="0" marR="0" lvl="0" indent="0" algn="ctr" defTabSz="914400" rtl="0" eaLnBrk="1" fontAlgn="auto" latinLnBrk="0" hangingPunct="1">
              <a:lnSpc>
                <a:spcPts val="115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159 </a:t>
            </a:r>
            <a:r>
              <a:rPr kumimoji="0" lang="en-US"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кредитів</a:t>
            </a:r>
            <a:r>
              <a:rPr kumimoji="0" lang="en-US"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ЄКТС обов'язкових дисциплін</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5"/>
          <p:cNvSpPr/>
          <p:nvPr/>
        </p:nvSpPr>
        <p:spPr>
          <a:xfrm>
            <a:off x="9706808" y="2546271"/>
            <a:ext cx="1830824" cy="372070"/>
          </a:xfrm>
          <a:prstGeom prst="rect">
            <a:avLst/>
          </a:prstGeom>
          <a:noFill/>
          <a:ln/>
        </p:spPr>
        <p:txBody>
          <a:bodyPr wrap="none" lIns="0" tIns="0" rIns="0" bIns="0" rtlCol="0" anchor="t"/>
          <a:lstStyle/>
          <a:p>
            <a:pPr marL="0" marR="0" lvl="0" indent="0" algn="ctr" defTabSz="914400" rtl="0" eaLnBrk="1" fontAlgn="auto" latinLnBrk="0" hangingPunct="1">
              <a:lnSpc>
                <a:spcPts val="29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405449"/>
                </a:solidFill>
                <a:effectLst/>
                <a:uLnTx/>
                <a:uFillTx/>
                <a:latin typeface="Inter Bold" pitchFamily="34" charset="0"/>
                <a:ea typeface="Inter Bold" pitchFamily="34" charset="-122"/>
                <a:cs typeface="Inter Bold" pitchFamily="34" charset="-120"/>
              </a:rPr>
              <a:t>2</a:t>
            </a:r>
            <a:r>
              <a:rPr kumimoji="0" lang="uk-UA" sz="2900" b="1" i="0" u="none" strike="noStrike" kern="1200" cap="none" spc="0" normalizeH="0" baseline="0" noProof="0" dirty="0">
                <a:ln>
                  <a:noFill/>
                </a:ln>
                <a:solidFill>
                  <a:srgbClr val="405449"/>
                </a:solidFill>
                <a:effectLst/>
                <a:uLnTx/>
                <a:uFillTx/>
                <a:latin typeface="Inter Bold" pitchFamily="34" charset="0"/>
                <a:ea typeface="Inter Bold" pitchFamily="34" charset="-122"/>
                <a:cs typeface="Inter Bold" pitchFamily="34" charset="-120"/>
              </a:rPr>
              <a:t>5,0</a:t>
            </a:r>
            <a:r>
              <a:rPr kumimoji="0" lang="en-US" sz="2900" b="1" i="0" u="none" strike="noStrike" kern="1200" cap="none" spc="0" normalizeH="0" baseline="0" noProof="0" dirty="0">
                <a:ln>
                  <a:noFill/>
                </a:ln>
                <a:solidFill>
                  <a:srgbClr val="405449"/>
                </a:solidFill>
                <a:effectLst/>
                <a:uLnTx/>
                <a:uFillTx/>
                <a:latin typeface="Inter Bold" pitchFamily="34" charset="0"/>
                <a:ea typeface="Inter Bold" pitchFamily="34" charset="-122"/>
                <a:cs typeface="Inter Bold" pitchFamily="34" charset="-120"/>
              </a:rPr>
              <a:t>%</a:t>
            </a:r>
            <a:endPar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 1" descr="preencoded.png"/>
          <p:cNvPicPr>
            <a:picLocks noChangeAspect="1"/>
          </p:cNvPicPr>
          <p:nvPr/>
        </p:nvPicPr>
        <p:blipFill>
          <a:blip r:embed="rId4"/>
          <a:stretch>
            <a:fillRect/>
          </a:stretch>
        </p:blipFill>
        <p:spPr>
          <a:xfrm>
            <a:off x="9503960" y="1652645"/>
            <a:ext cx="2232779" cy="2232779"/>
          </a:xfrm>
          <a:prstGeom prst="rect">
            <a:avLst/>
          </a:prstGeom>
        </p:spPr>
      </p:pic>
      <p:sp>
        <p:nvSpPr>
          <p:cNvPr id="10" name="Text 6"/>
          <p:cNvSpPr/>
          <p:nvPr/>
        </p:nvSpPr>
        <p:spPr>
          <a:xfrm>
            <a:off x="9249310" y="3963781"/>
            <a:ext cx="2745819" cy="275392"/>
          </a:xfrm>
          <a:prstGeom prst="rect">
            <a:avLst/>
          </a:prstGeom>
          <a:noFill/>
          <a:ln/>
        </p:spPr>
        <p:txBody>
          <a:bodyPr wrap="none" lIns="0" tIns="0" rIns="0" bIns="0" rtlCol="0" anchor="t"/>
          <a:lstStyle/>
          <a:p>
            <a:pPr marL="0" marR="0" lvl="0" indent="0" algn="ctr" defTabSz="914400" rtl="0" eaLnBrk="1" fontAlgn="auto" latinLnBrk="0" hangingPunct="1">
              <a:lnSpc>
                <a:spcPts val="145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Inter Bold" pitchFamily="34" charset="0"/>
                <a:ea typeface="Inter Bold" pitchFamily="34" charset="-122"/>
                <a:cs typeface="Inter Bold" pitchFamily="34" charset="-120"/>
              </a:rPr>
              <a:t>ВИБІРКОВІ КОМПОНЕНТИ</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7"/>
          <p:cNvSpPr/>
          <p:nvPr/>
        </p:nvSpPr>
        <p:spPr>
          <a:xfrm>
            <a:off x="7408188" y="4219122"/>
            <a:ext cx="6428423" cy="368663"/>
          </a:xfrm>
          <a:prstGeom prst="rect">
            <a:avLst/>
          </a:prstGeom>
          <a:noFill/>
          <a:ln/>
        </p:spPr>
        <p:txBody>
          <a:bodyPr wrap="none" lIns="0" tIns="0" rIns="0" bIns="0" rtlCol="0" anchor="t"/>
          <a:lstStyle/>
          <a:p>
            <a:pPr marL="0" marR="0" lvl="0" indent="0" algn="ctr" defTabSz="914400" rtl="0" eaLnBrk="1" fontAlgn="auto" latinLnBrk="0" hangingPunct="1">
              <a:lnSpc>
                <a:spcPts val="115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60 </a:t>
            </a:r>
            <a:r>
              <a:rPr kumimoji="0" lang="en-US"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кредит</a:t>
            </a:r>
            <a:r>
              <a:rPr kumimoji="0" lang="uk-UA"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ів</a:t>
            </a:r>
            <a:r>
              <a:rPr kumimoji="0" lang="en-US"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ЄКТС дисциплін за вибором</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8"/>
          <p:cNvSpPr/>
          <p:nvPr/>
        </p:nvSpPr>
        <p:spPr>
          <a:xfrm>
            <a:off x="3092410" y="5724049"/>
            <a:ext cx="1830824" cy="372070"/>
          </a:xfrm>
          <a:prstGeom prst="rect">
            <a:avLst/>
          </a:prstGeom>
          <a:noFill/>
          <a:ln/>
        </p:spPr>
        <p:txBody>
          <a:bodyPr wrap="none" lIns="0" tIns="0" rIns="0" bIns="0" rtlCol="0" anchor="t"/>
          <a:lstStyle/>
          <a:p>
            <a:pPr marL="0" marR="0" lvl="0" indent="0" algn="ctr" defTabSz="914400" rtl="0" eaLnBrk="1" fontAlgn="auto" latinLnBrk="0" hangingPunct="1">
              <a:lnSpc>
                <a:spcPts val="2900"/>
              </a:lnSpc>
              <a:spcBef>
                <a:spcPts val="0"/>
              </a:spcBef>
              <a:spcAft>
                <a:spcPts val="0"/>
              </a:spcAft>
              <a:buClrTx/>
              <a:buSzTx/>
              <a:buFontTx/>
              <a:buNone/>
              <a:tabLst/>
              <a:defRPr/>
            </a:pPr>
            <a:r>
              <a:rPr kumimoji="0" lang="uk-UA" sz="2900" b="1" i="0" u="none" strike="noStrike" kern="1200" cap="none" spc="0" normalizeH="0" baseline="0" noProof="0" dirty="0">
                <a:ln>
                  <a:noFill/>
                </a:ln>
                <a:solidFill>
                  <a:srgbClr val="405449"/>
                </a:solidFill>
                <a:effectLst/>
                <a:uLnTx/>
                <a:uFillTx/>
                <a:latin typeface="Inter Bold" pitchFamily="34" charset="0"/>
                <a:ea typeface="Inter Bold" pitchFamily="34" charset="-122"/>
                <a:cs typeface="Inter Bold" pitchFamily="34" charset="-120"/>
              </a:rPr>
              <a:t>7,1</a:t>
            </a:r>
            <a:r>
              <a:rPr kumimoji="0" lang="en-US" sz="2900" b="1" i="0" u="none" strike="noStrike" kern="1200" cap="none" spc="0" normalizeH="0" baseline="0" noProof="0" dirty="0">
                <a:ln>
                  <a:noFill/>
                </a:ln>
                <a:solidFill>
                  <a:srgbClr val="405449"/>
                </a:solidFill>
                <a:effectLst/>
                <a:uLnTx/>
                <a:uFillTx/>
                <a:latin typeface="Inter Bold" pitchFamily="34" charset="0"/>
                <a:ea typeface="Inter Bold" pitchFamily="34" charset="-122"/>
                <a:cs typeface="Inter Bold" pitchFamily="34" charset="-120"/>
              </a:rPr>
              <a:t>%</a:t>
            </a:r>
            <a:endPar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2" descr="preencoded.png"/>
          <p:cNvPicPr>
            <a:picLocks noChangeAspect="1"/>
          </p:cNvPicPr>
          <p:nvPr/>
        </p:nvPicPr>
        <p:blipFill>
          <a:blip r:embed="rId5"/>
          <a:stretch>
            <a:fillRect/>
          </a:stretch>
        </p:blipFill>
        <p:spPr>
          <a:xfrm>
            <a:off x="2878853" y="4700541"/>
            <a:ext cx="2232779" cy="2232779"/>
          </a:xfrm>
          <a:prstGeom prst="rect">
            <a:avLst/>
          </a:prstGeom>
        </p:spPr>
      </p:pic>
      <p:sp>
        <p:nvSpPr>
          <p:cNvPr id="14" name="Text 9"/>
          <p:cNvSpPr/>
          <p:nvPr/>
        </p:nvSpPr>
        <p:spPr>
          <a:xfrm>
            <a:off x="2655629" y="7139348"/>
            <a:ext cx="2595147" cy="259315"/>
          </a:xfrm>
          <a:prstGeom prst="rect">
            <a:avLst/>
          </a:prstGeom>
          <a:noFill/>
          <a:ln/>
        </p:spPr>
        <p:txBody>
          <a:bodyPr wrap="none" lIns="0" tIns="0" rIns="0" bIns="0" rtlCol="0" anchor="t"/>
          <a:lstStyle/>
          <a:p>
            <a:pPr marL="0" marR="0" lvl="0" indent="0" algn="ctr" defTabSz="914400" rtl="0" eaLnBrk="1" fontAlgn="auto" latinLnBrk="0" hangingPunct="1">
              <a:lnSpc>
                <a:spcPts val="145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Inter Bold" pitchFamily="34" charset="0"/>
                <a:ea typeface="Inter Bold" pitchFamily="34" charset="-122"/>
                <a:cs typeface="Inter Bold" pitchFamily="34" charset="-120"/>
              </a:rPr>
              <a:t>ПРАКТИЧНА ПІДГОТОВКА</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0"/>
          <p:cNvSpPr/>
          <p:nvPr/>
        </p:nvSpPr>
        <p:spPr>
          <a:xfrm>
            <a:off x="979765" y="7487960"/>
            <a:ext cx="6428423" cy="271740"/>
          </a:xfrm>
          <a:prstGeom prst="rect">
            <a:avLst/>
          </a:prstGeom>
          <a:noFill/>
          <a:ln/>
        </p:spPr>
        <p:txBody>
          <a:bodyPr wrap="none" lIns="0" tIns="0" rIns="0" bIns="0" rtlCol="0" anchor="t"/>
          <a:lstStyle/>
          <a:p>
            <a:pPr marL="0" marR="0" lvl="0" indent="0" algn="ctr" defTabSz="914400" rtl="0" eaLnBrk="1" fontAlgn="auto" latinLnBrk="0" hangingPunct="1">
              <a:lnSpc>
                <a:spcPts val="115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1</a:t>
            </a: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7 </a:t>
            </a:r>
            <a:r>
              <a:rPr kumimoji="0" lang="en-US"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кредитів</a:t>
            </a:r>
            <a:r>
              <a:rPr kumimoji="0" lang="en-US"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ЄКТС </a:t>
            </a: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навчальної та виробничої </a:t>
            </a:r>
            <a:r>
              <a:rPr kumimoji="0" lang="en-US"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практики</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1"/>
          <p:cNvSpPr/>
          <p:nvPr/>
        </p:nvSpPr>
        <p:spPr>
          <a:xfrm>
            <a:off x="9706808" y="5724049"/>
            <a:ext cx="1830824" cy="372070"/>
          </a:xfrm>
          <a:prstGeom prst="rect">
            <a:avLst/>
          </a:prstGeom>
          <a:noFill/>
          <a:ln/>
        </p:spPr>
        <p:txBody>
          <a:bodyPr wrap="none" lIns="0" tIns="0" rIns="0" bIns="0" rtlCol="0" anchor="t"/>
          <a:lstStyle/>
          <a:p>
            <a:pPr marL="0" marR="0" lvl="0" indent="0" algn="ctr" defTabSz="914400" rtl="0" eaLnBrk="1" fontAlgn="auto" latinLnBrk="0" hangingPunct="1">
              <a:lnSpc>
                <a:spcPts val="2900"/>
              </a:lnSpc>
              <a:spcBef>
                <a:spcPts val="0"/>
              </a:spcBef>
              <a:spcAft>
                <a:spcPts val="0"/>
              </a:spcAft>
              <a:buClrTx/>
              <a:buSzTx/>
              <a:buFontTx/>
              <a:buNone/>
              <a:tabLst/>
              <a:defRPr/>
            </a:pPr>
            <a:r>
              <a:rPr kumimoji="0" lang="uk-UA" sz="2900" b="1" i="0" u="none" strike="noStrike" kern="1200" cap="none" spc="0" normalizeH="0" baseline="0" noProof="0" dirty="0">
                <a:ln>
                  <a:noFill/>
                </a:ln>
                <a:solidFill>
                  <a:srgbClr val="405449"/>
                </a:solidFill>
                <a:effectLst/>
                <a:uLnTx/>
                <a:uFillTx/>
                <a:latin typeface="Inter Bold" pitchFamily="34" charset="0"/>
                <a:ea typeface="Inter Bold" pitchFamily="34" charset="-122"/>
                <a:cs typeface="Inter Bold" pitchFamily="34" charset="-120"/>
              </a:rPr>
              <a:t>1,</a:t>
            </a:r>
            <a:r>
              <a:rPr kumimoji="0" lang="en-US" sz="2900" b="1" i="0" u="none" strike="noStrike" kern="1200" cap="none" spc="0" normalizeH="0" baseline="0" noProof="0" dirty="0">
                <a:ln>
                  <a:noFill/>
                </a:ln>
                <a:solidFill>
                  <a:srgbClr val="405449"/>
                </a:solidFill>
                <a:effectLst/>
                <a:uLnTx/>
                <a:uFillTx/>
                <a:latin typeface="Inter Bold" pitchFamily="34" charset="0"/>
                <a:ea typeface="Inter Bold" pitchFamily="34" charset="-122"/>
                <a:cs typeface="Inter Bold" pitchFamily="34" charset="-120"/>
              </a:rPr>
              <a:t>7%</a:t>
            </a:r>
            <a:endPar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Image 3" descr="preencoded.png"/>
          <p:cNvPicPr>
            <a:picLocks noChangeAspect="1"/>
          </p:cNvPicPr>
          <p:nvPr/>
        </p:nvPicPr>
        <p:blipFill>
          <a:blip r:embed="rId6"/>
          <a:stretch>
            <a:fillRect/>
          </a:stretch>
        </p:blipFill>
        <p:spPr>
          <a:xfrm>
            <a:off x="9525828" y="4724448"/>
            <a:ext cx="2232779" cy="2232779"/>
          </a:xfrm>
          <a:prstGeom prst="rect">
            <a:avLst/>
          </a:prstGeom>
        </p:spPr>
      </p:pic>
      <p:sp>
        <p:nvSpPr>
          <p:cNvPr id="18" name="Text 12"/>
          <p:cNvSpPr/>
          <p:nvPr/>
        </p:nvSpPr>
        <p:spPr>
          <a:xfrm>
            <a:off x="9692045" y="7139348"/>
            <a:ext cx="1860590" cy="259315"/>
          </a:xfrm>
          <a:prstGeom prst="rect">
            <a:avLst/>
          </a:prstGeom>
          <a:noFill/>
          <a:ln/>
        </p:spPr>
        <p:txBody>
          <a:bodyPr wrap="none" lIns="0" tIns="0" rIns="0" bIns="0" rtlCol="0" anchor="t"/>
          <a:lstStyle/>
          <a:p>
            <a:pPr marL="0" marR="0" lvl="0" indent="0" algn="ctr" defTabSz="914400" rtl="0" eaLnBrk="1" fontAlgn="auto" latinLnBrk="0" hangingPunct="1">
              <a:lnSpc>
                <a:spcPts val="145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Inter Bold" pitchFamily="34" charset="0"/>
                <a:ea typeface="Inter Bold" pitchFamily="34" charset="-122"/>
                <a:cs typeface="Inter Bold" pitchFamily="34" charset="-120"/>
              </a:rPr>
              <a:t>АТЕСТАЦІЯ</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 13"/>
          <p:cNvSpPr/>
          <p:nvPr/>
        </p:nvSpPr>
        <p:spPr>
          <a:xfrm>
            <a:off x="7408188" y="7487960"/>
            <a:ext cx="6428423" cy="271740"/>
          </a:xfrm>
          <a:prstGeom prst="rect">
            <a:avLst/>
          </a:prstGeom>
          <a:noFill/>
          <a:ln/>
        </p:spPr>
        <p:txBody>
          <a:bodyPr wrap="none" lIns="0" tIns="0" rIns="0" bIns="0" rtlCol="0" anchor="t"/>
          <a:lstStyle/>
          <a:p>
            <a:pPr marL="0" marR="0" lvl="0" indent="0" algn="ctr" defTabSz="914400" rtl="0" eaLnBrk="1" fontAlgn="auto" latinLnBrk="0" hangingPunct="1">
              <a:lnSpc>
                <a:spcPts val="1150"/>
              </a:lnSpc>
              <a:spcBef>
                <a:spcPts val="0"/>
              </a:spcBef>
              <a:spcAft>
                <a:spcPts val="0"/>
              </a:spcAft>
              <a:buClrTx/>
              <a:buSzTx/>
              <a:buFontTx/>
              <a:buNone/>
              <a:tabLst/>
              <a:defRPr/>
            </a:pP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4 </a:t>
            </a:r>
            <a:r>
              <a:rPr kumimoji="0" lang="en-US"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кредит</a:t>
            </a:r>
            <a:r>
              <a:rPr kumimoji="0" lang="uk-UA"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и</a:t>
            </a:r>
            <a:r>
              <a:rPr kumimoji="0" lang="en-US"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ЄКТС </a:t>
            </a:r>
            <a:r>
              <a:rPr kumimoji="0" lang="en-US"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кваліфікаційної</a:t>
            </a:r>
            <a:r>
              <a:rPr kumimoji="0" lang="en-US"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a:t>
            </a:r>
            <a:r>
              <a:rPr kumimoji="0" lang="en-US" sz="1800" b="0" i="0" u="none" strike="noStrike" kern="1200" cap="none" spc="0" normalizeH="0" baseline="0" noProof="0" dirty="0" err="1">
                <a:ln>
                  <a:noFill/>
                </a:ln>
                <a:solidFill>
                  <a:prstClr val="black"/>
                </a:solidFill>
                <a:effectLst/>
                <a:uLnTx/>
                <a:uFillTx/>
                <a:latin typeface="Inter" pitchFamily="34" charset="0"/>
                <a:ea typeface="Inter" pitchFamily="34" charset="-122"/>
                <a:cs typeface="Inter" pitchFamily="34" charset="-120"/>
              </a:rPr>
              <a:t>роботи</a:t>
            </a:r>
            <a:r>
              <a:rPr kumimoji="0" lang="en-US" sz="1800" b="0" i="0" u="none" strike="noStrike" kern="1200" cap="none" spc="0" normalizeH="0" baseline="0" noProof="0" dirty="0">
                <a:ln>
                  <a:noFill/>
                </a:ln>
                <a:solidFill>
                  <a:prstClr val="black"/>
                </a:solidFill>
                <a:effectLst/>
                <a:uLnTx/>
                <a:uFillTx/>
                <a:latin typeface="Inter" pitchFamily="34" charset="0"/>
                <a:ea typeface="Inter" pitchFamily="34" charset="-122"/>
                <a:cs typeface="Inter" pitchFamily="34" charset="-12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
            <a:extLst>
              <a:ext uri="{FF2B5EF4-FFF2-40B4-BE49-F238E27FC236}">
                <a16:creationId xmlns:a16="http://schemas.microsoft.com/office/drawing/2014/main" id="{77927E3A-714D-05BA-BCF9-874E087A554E}"/>
              </a:ext>
            </a:extLst>
          </p:cNvPr>
          <p:cNvSpPr/>
          <p:nvPr/>
        </p:nvSpPr>
        <p:spPr>
          <a:xfrm>
            <a:off x="2891552" y="331096"/>
            <a:ext cx="9755029" cy="368856"/>
          </a:xfrm>
          <a:prstGeom prst="rect">
            <a:avLst/>
          </a:prstGeom>
          <a:noFill/>
          <a:ln/>
        </p:spPr>
        <p:txBody>
          <a:bodyPr wrap="none" lIns="0" tIns="0" rIns="0" bIns="0" rtlCol="0" anchor="t"/>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Inter Bold" pitchFamily="34" charset="0"/>
                <a:ea typeface="Inter Bold" pitchFamily="34" charset="-122"/>
                <a:cs typeface="Inter Bold" pitchFamily="34" charset="-120"/>
              </a:rPr>
              <a:t>АКАДЕМІЧНА АРХІТЕКТУРА ТА ЗМІСТ ПІДГОТОВКИ</a:t>
            </a:r>
            <a:endParaRPr kumimoji="0" lang="en-US" sz="2800" b="0"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782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51" name="Shape 1"/>
          <p:cNvSpPr/>
          <p:nvPr/>
        </p:nvSpPr>
        <p:spPr>
          <a:xfrm>
            <a:off x="7073979" y="1481920"/>
            <a:ext cx="7404021" cy="6364736"/>
          </a:xfrm>
          <a:prstGeom prst="roundRect">
            <a:avLst>
              <a:gd name="adj" fmla="val 9094"/>
            </a:avLst>
          </a:prstGeom>
          <a:solidFill>
            <a:schemeClr val="accent5">
              <a:lumMod val="20000"/>
              <a:lumOff val="80000"/>
              <a:alpha val="75000"/>
            </a:schemeClr>
          </a:solidFill>
          <a:ln w="22860">
            <a:noFill/>
            <a:prstDash val="solid"/>
          </a:ln>
        </p:spPr>
      </p:sp>
      <p:sp>
        <p:nvSpPr>
          <p:cNvPr id="50" name="Shape 1"/>
          <p:cNvSpPr/>
          <p:nvPr/>
        </p:nvSpPr>
        <p:spPr>
          <a:xfrm>
            <a:off x="132961" y="1484714"/>
            <a:ext cx="6830674" cy="4282779"/>
          </a:xfrm>
          <a:prstGeom prst="roundRect">
            <a:avLst>
              <a:gd name="adj" fmla="val 9094"/>
            </a:avLst>
          </a:prstGeom>
          <a:solidFill>
            <a:schemeClr val="accent5">
              <a:lumMod val="20000"/>
              <a:lumOff val="80000"/>
              <a:alpha val="75000"/>
            </a:schemeClr>
          </a:solidFill>
          <a:ln w="22860">
            <a:noFill/>
            <a:prstDash val="solid"/>
          </a:ln>
        </p:spPr>
      </p:sp>
      <p:sp>
        <p:nvSpPr>
          <p:cNvPr id="3" name="Text 0"/>
          <p:cNvSpPr/>
          <p:nvPr/>
        </p:nvSpPr>
        <p:spPr>
          <a:xfrm>
            <a:off x="2574918" y="475896"/>
            <a:ext cx="11564171" cy="371150"/>
          </a:xfrm>
          <a:prstGeom prst="rect">
            <a:avLst/>
          </a:prstGeom>
          <a:noFill/>
          <a:ln/>
        </p:spPr>
        <p:txBody>
          <a:bodyPr wrap="square" lIns="0" tIns="0" rIns="0" bIns="0" rtlCol="0" anchor="t"/>
          <a:lstStyle/>
          <a:p>
            <a:pPr marL="0" indent="0" algn="l">
              <a:lnSpc>
                <a:spcPts val="2900"/>
              </a:lnSpc>
              <a:buNone/>
            </a:pPr>
            <a:r>
              <a:rPr lang="en-US" sz="2800" b="1" dirty="0">
                <a:solidFill>
                  <a:srgbClr val="003399"/>
                </a:solidFill>
                <a:ea typeface="Inter Bold" pitchFamily="34" charset="-122"/>
                <a:cs typeface="Inter Bold" pitchFamily="34" charset="-120"/>
              </a:rPr>
              <a:t>НОРМАТИВНІ </a:t>
            </a:r>
            <a:r>
              <a:rPr lang="uk-UA" sz="2800" b="1" dirty="0" smtClean="0">
                <a:solidFill>
                  <a:srgbClr val="003399"/>
                </a:solidFill>
                <a:ea typeface="Inter Bold" pitchFamily="34" charset="-122"/>
                <a:cs typeface="Inter Bold" pitchFamily="34" charset="-120"/>
              </a:rPr>
              <a:t> </a:t>
            </a:r>
            <a:r>
              <a:rPr lang="en-US" sz="2800" b="1" dirty="0" smtClean="0">
                <a:solidFill>
                  <a:srgbClr val="003399"/>
                </a:solidFill>
                <a:ea typeface="Inter Bold" pitchFamily="34" charset="-122"/>
                <a:cs typeface="Inter Bold" pitchFamily="34" charset="-120"/>
              </a:rPr>
              <a:t>(</a:t>
            </a:r>
            <a:r>
              <a:rPr lang="en-US" sz="2800" b="1" dirty="0">
                <a:solidFill>
                  <a:srgbClr val="003399"/>
                </a:solidFill>
                <a:ea typeface="Inter Bold" pitchFamily="34" charset="-122"/>
                <a:cs typeface="Inter Bold" pitchFamily="34" charset="-120"/>
              </a:rPr>
              <a:t>ОБОВ'ЯЗКОВІ) </a:t>
            </a:r>
            <a:r>
              <a:rPr lang="en-US" sz="2800" b="1" dirty="0" smtClean="0">
                <a:solidFill>
                  <a:srgbClr val="003399"/>
                </a:solidFill>
                <a:ea typeface="Inter Bold" pitchFamily="34" charset="-122"/>
                <a:cs typeface="Inter Bold" pitchFamily="34" charset="-120"/>
              </a:rPr>
              <a:t>ОСВІТНІ </a:t>
            </a:r>
            <a:r>
              <a:rPr lang="en-US" sz="2800" b="1" dirty="0">
                <a:solidFill>
                  <a:srgbClr val="003399"/>
                </a:solidFill>
                <a:ea typeface="Inter Bold" pitchFamily="34" charset="-122"/>
                <a:cs typeface="Inter Bold" pitchFamily="34" charset="-120"/>
              </a:rPr>
              <a:t>КОМПОНЕНТИ</a:t>
            </a:r>
            <a:endParaRPr lang="en-US" sz="2800" dirty="0">
              <a:solidFill>
                <a:srgbClr val="003399"/>
              </a:solidFill>
            </a:endParaRPr>
          </a:p>
        </p:txBody>
      </p:sp>
      <p:sp>
        <p:nvSpPr>
          <p:cNvPr id="5" name="Shape 2"/>
          <p:cNvSpPr/>
          <p:nvPr/>
        </p:nvSpPr>
        <p:spPr>
          <a:xfrm>
            <a:off x="442628" y="1615188"/>
            <a:ext cx="731106" cy="524271"/>
          </a:xfrm>
          <a:prstGeom prst="roundRect">
            <a:avLst>
              <a:gd name="adj" fmla="val 20477969"/>
            </a:avLst>
          </a:prstGeom>
          <a:solidFill>
            <a:schemeClr val="accent5">
              <a:lumMod val="75000"/>
            </a:schemeClr>
          </a:solidFill>
          <a:ln/>
        </p:spPr>
      </p:sp>
      <p:pic>
        <p:nvPicPr>
          <p:cNvPr id="6" name="Image 1" descr="preencoded.png"/>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623797" y="1653677"/>
            <a:ext cx="368769" cy="368769"/>
          </a:xfrm>
          <a:prstGeom prst="rect">
            <a:avLst/>
          </a:prstGeom>
        </p:spPr>
      </p:pic>
      <p:sp>
        <p:nvSpPr>
          <p:cNvPr id="15" name="Shape 10"/>
          <p:cNvSpPr/>
          <p:nvPr/>
        </p:nvSpPr>
        <p:spPr>
          <a:xfrm>
            <a:off x="7550196" y="1615188"/>
            <a:ext cx="774067" cy="566513"/>
          </a:xfrm>
          <a:prstGeom prst="roundRect">
            <a:avLst>
              <a:gd name="adj" fmla="val 20477969"/>
            </a:avLst>
          </a:prstGeom>
          <a:solidFill>
            <a:schemeClr val="accent5">
              <a:lumMod val="75000"/>
            </a:schemeClr>
          </a:solidFill>
          <a:ln/>
        </p:spPr>
      </p:sp>
      <p:pic>
        <p:nvPicPr>
          <p:cNvPr id="16" name="Image 3" descr="preencoded.png"/>
          <p:cNvPicPr>
            <a:picLocks noChangeAspect="1"/>
          </p:cNvPicPr>
          <p:nvPr/>
        </p:nvPicPr>
        <p:blipFill>
          <a:blip r:embed="rId6">
            <a:extLst>
              <a:ext uri="{96DAC541-7B7A-43D3-8B79-37D633B846F1}">
                <asvg:svgBlip xmlns="" xmlns:asvg="http://schemas.microsoft.com/office/drawing/2016/SVG/main" r:embed="rId9"/>
              </a:ext>
            </a:extLst>
          </a:blip>
          <a:stretch>
            <a:fillRect/>
          </a:stretch>
        </p:blipFill>
        <p:spPr>
          <a:xfrm>
            <a:off x="7786070" y="1719172"/>
            <a:ext cx="297561" cy="297561"/>
          </a:xfrm>
          <a:prstGeom prst="rect">
            <a:avLst/>
          </a:prstGeom>
        </p:spPr>
      </p:pic>
      <p:sp>
        <p:nvSpPr>
          <p:cNvPr id="26" name="Text 2"/>
          <p:cNvSpPr/>
          <p:nvPr/>
        </p:nvSpPr>
        <p:spPr>
          <a:xfrm>
            <a:off x="1887655" y="1782220"/>
            <a:ext cx="4972551" cy="396954"/>
          </a:xfrm>
          <a:prstGeom prst="rect">
            <a:avLst/>
          </a:prstGeom>
          <a:noFill/>
          <a:ln/>
        </p:spPr>
        <p:txBody>
          <a:bodyPr wrap="square" lIns="0" tIns="0" rIns="0" bIns="0" rtlCol="0" anchor="t"/>
          <a:lstStyle/>
          <a:p>
            <a:pPr>
              <a:lnSpc>
                <a:spcPts val="1550"/>
              </a:lnSpc>
            </a:pPr>
            <a:r>
              <a:rPr lang="uk-UA" sz="2400" b="1" dirty="0" smtClean="0">
                <a:solidFill>
                  <a:srgbClr val="003399"/>
                </a:solidFill>
                <a:latin typeface="Inter" pitchFamily="34" charset="0"/>
                <a:ea typeface="Inter" pitchFamily="34" charset="-122"/>
                <a:cs typeface="Inter" pitchFamily="34" charset="-120"/>
              </a:rPr>
              <a:t>Цикл </a:t>
            </a:r>
            <a:r>
              <a:rPr lang="uk-UA" sz="2400" b="1" dirty="0">
                <a:solidFill>
                  <a:srgbClr val="003399"/>
                </a:solidFill>
                <a:latin typeface="Inter" pitchFamily="34" charset="0"/>
                <a:ea typeface="Inter" pitchFamily="34" charset="-122"/>
                <a:cs typeface="Inter" pitchFamily="34" charset="-120"/>
              </a:rPr>
              <a:t>загальної підготовки</a:t>
            </a:r>
            <a:endParaRPr lang="en-US" sz="2400" b="1" dirty="0">
              <a:solidFill>
                <a:srgbClr val="003399"/>
              </a:solidFill>
            </a:endParaRPr>
          </a:p>
        </p:txBody>
      </p:sp>
      <p:sp>
        <p:nvSpPr>
          <p:cNvPr id="27" name="Text 2"/>
          <p:cNvSpPr/>
          <p:nvPr/>
        </p:nvSpPr>
        <p:spPr>
          <a:xfrm>
            <a:off x="371414" y="1782220"/>
            <a:ext cx="6651685" cy="5892802"/>
          </a:xfrm>
          <a:prstGeom prst="rect">
            <a:avLst/>
          </a:prstGeom>
          <a:noFill/>
          <a:ln/>
        </p:spPr>
        <p:txBody>
          <a:bodyPr wrap="square" lIns="0" tIns="0" rIns="0" bIns="0" rtlCol="0" anchor="t"/>
          <a:lstStyle/>
          <a:p>
            <a:pPr marL="0" indent="0" algn="l">
              <a:lnSpc>
                <a:spcPts val="1550"/>
              </a:lnSpc>
              <a:buNone/>
            </a:pPr>
            <a:endParaRPr lang="en-US" sz="1550" dirty="0"/>
          </a:p>
        </p:txBody>
      </p:sp>
      <p:sp>
        <p:nvSpPr>
          <p:cNvPr id="28" name="Text 2"/>
          <p:cNvSpPr/>
          <p:nvPr/>
        </p:nvSpPr>
        <p:spPr>
          <a:xfrm>
            <a:off x="9197240" y="1921241"/>
            <a:ext cx="4972551" cy="396954"/>
          </a:xfrm>
          <a:prstGeom prst="rect">
            <a:avLst/>
          </a:prstGeom>
          <a:noFill/>
          <a:ln/>
        </p:spPr>
        <p:txBody>
          <a:bodyPr wrap="square" lIns="0" tIns="0" rIns="0" bIns="0" rtlCol="0" anchor="t"/>
          <a:lstStyle/>
          <a:p>
            <a:pPr>
              <a:lnSpc>
                <a:spcPts val="1550"/>
              </a:lnSpc>
            </a:pPr>
            <a:r>
              <a:rPr lang="uk-UA" sz="2400" b="1" dirty="0" smtClean="0">
                <a:solidFill>
                  <a:srgbClr val="003399"/>
                </a:solidFill>
                <a:latin typeface="Inter" pitchFamily="34" charset="0"/>
                <a:ea typeface="Inter" pitchFamily="34" charset="-122"/>
                <a:cs typeface="Inter" pitchFamily="34" charset="-120"/>
              </a:rPr>
              <a:t>Цикл професійної підготовки</a:t>
            </a:r>
            <a:endParaRPr lang="en-US" sz="2400" b="1" dirty="0">
              <a:solidFill>
                <a:srgbClr val="003399"/>
              </a:solidFill>
            </a:endParaRPr>
          </a:p>
        </p:txBody>
      </p:sp>
      <p:sp>
        <p:nvSpPr>
          <p:cNvPr id="29" name="Text 2"/>
          <p:cNvSpPr/>
          <p:nvPr/>
        </p:nvSpPr>
        <p:spPr>
          <a:xfrm>
            <a:off x="7748846" y="2061953"/>
            <a:ext cx="6068754" cy="5892802"/>
          </a:xfrm>
          <a:prstGeom prst="rect">
            <a:avLst/>
          </a:prstGeom>
          <a:noFill/>
          <a:ln/>
        </p:spPr>
        <p:txBody>
          <a:bodyPr wrap="square" lIns="0" tIns="0" rIns="0" bIns="0" rtlCol="0" anchor="t"/>
          <a:lstStyle/>
          <a:p>
            <a:pPr marL="0" indent="0" algn="l">
              <a:lnSpc>
                <a:spcPts val="1550"/>
              </a:lnSpc>
              <a:buNone/>
            </a:pPr>
            <a:r>
              <a:rPr lang="en-US" sz="1550" dirty="0" smtClean="0">
                <a:solidFill>
                  <a:srgbClr val="405449"/>
                </a:solidFill>
                <a:latin typeface="Inter" pitchFamily="34" charset="0"/>
                <a:ea typeface="Inter" pitchFamily="34" charset="-122"/>
                <a:cs typeface="Inter" pitchFamily="34" charset="-120"/>
              </a:rPr>
              <a:t>.</a:t>
            </a:r>
            <a:endParaRPr lang="uk-UA" sz="1550" dirty="0" smtClean="0">
              <a:solidFill>
                <a:srgbClr val="405449"/>
              </a:solidFill>
              <a:latin typeface="Inter" pitchFamily="34" charset="0"/>
              <a:ea typeface="Inter" pitchFamily="34" charset="-122"/>
              <a:cs typeface="Inter" pitchFamily="34" charset="-120"/>
            </a:endParaRPr>
          </a:p>
          <a:p>
            <a:pPr marL="0" indent="0" algn="l">
              <a:lnSpc>
                <a:spcPts val="1550"/>
              </a:lnSpc>
              <a:buNone/>
            </a:pPr>
            <a:endParaRPr lang="en-US" sz="1550" dirty="0"/>
          </a:p>
        </p:txBody>
      </p:sp>
      <p:graphicFrame>
        <p:nvGraphicFramePr>
          <p:cNvPr id="30" name="Таблица 29"/>
          <p:cNvGraphicFramePr>
            <a:graphicFrameLocks noGrp="1"/>
          </p:cNvGraphicFramePr>
          <p:nvPr>
            <p:extLst>
              <p:ext uri="{D42A27DB-BD31-4B8C-83A1-F6EECF244321}">
                <p14:modId xmlns:p14="http://schemas.microsoft.com/office/powerpoint/2010/main" val="3030480412"/>
              </p:ext>
            </p:extLst>
          </p:nvPr>
        </p:nvGraphicFramePr>
        <p:xfrm>
          <a:off x="752589" y="2432697"/>
          <a:ext cx="5981700" cy="2790190"/>
        </p:xfrm>
        <a:graphic>
          <a:graphicData uri="http://schemas.openxmlformats.org/drawingml/2006/table">
            <a:tbl>
              <a:tblPr firstRow="1" firstCol="1" bandRow="1"/>
              <a:tblGrid>
                <a:gridCol w="822412">
                  <a:extLst>
                    <a:ext uri="{9D8B030D-6E8A-4147-A177-3AD203B41FA5}">
                      <a16:colId xmlns:a16="http://schemas.microsoft.com/office/drawing/2014/main" val="2629334399"/>
                    </a:ext>
                  </a:extLst>
                </a:gridCol>
                <a:gridCol w="3454767">
                  <a:extLst>
                    <a:ext uri="{9D8B030D-6E8A-4147-A177-3AD203B41FA5}">
                      <a16:colId xmlns:a16="http://schemas.microsoft.com/office/drawing/2014/main" val="1338470652"/>
                    </a:ext>
                  </a:extLst>
                </a:gridCol>
                <a:gridCol w="776052">
                  <a:extLst>
                    <a:ext uri="{9D8B030D-6E8A-4147-A177-3AD203B41FA5}">
                      <a16:colId xmlns:a16="http://schemas.microsoft.com/office/drawing/2014/main" val="2978578808"/>
                    </a:ext>
                  </a:extLst>
                </a:gridCol>
                <a:gridCol w="928469">
                  <a:extLst>
                    <a:ext uri="{9D8B030D-6E8A-4147-A177-3AD203B41FA5}">
                      <a16:colId xmlns:a16="http://schemas.microsoft.com/office/drawing/2014/main" val="841811779"/>
                    </a:ext>
                  </a:extLst>
                </a:gridCol>
              </a:tblGrid>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Історія та культура України</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315333"/>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Ділова українська мова </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3005428"/>
                  </a:ext>
                </a:extLst>
              </a:tr>
              <a:tr h="88265">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3</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Ділова іноземна мова</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12,0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залік, 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990661"/>
                  </a:ext>
                </a:extLst>
              </a:tr>
              <a:tr h="22987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4</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Іноземна мова за професійним спрямуванням </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8,0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залік, 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363804"/>
                  </a:ext>
                </a:extLst>
              </a:tr>
              <a:tr h="22987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5</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Фізичне виховання</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2392957"/>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6</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Економічна теорія </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42479"/>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7</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Вища математика</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220886"/>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8</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Філософія </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97892"/>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9</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Інформаційні технології</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312258"/>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Макро- та мікроекономіка</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0910607"/>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11</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Господарське та цивільне право</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59537"/>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12</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Психологія </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 </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383799"/>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13</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Статистика та бізнес-аналітика</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499944"/>
                  </a:ext>
                </a:extLst>
              </a:tr>
            </a:tbl>
          </a:graphicData>
        </a:graphic>
      </p:graphicFrame>
      <p:graphicFrame>
        <p:nvGraphicFramePr>
          <p:cNvPr id="31" name="Таблица 30"/>
          <p:cNvGraphicFramePr>
            <a:graphicFrameLocks noGrp="1"/>
          </p:cNvGraphicFramePr>
          <p:nvPr>
            <p:extLst>
              <p:ext uri="{D42A27DB-BD31-4B8C-83A1-F6EECF244321}">
                <p14:modId xmlns:p14="http://schemas.microsoft.com/office/powerpoint/2010/main" val="1816235972"/>
              </p:ext>
            </p:extLst>
          </p:nvPr>
        </p:nvGraphicFramePr>
        <p:xfrm>
          <a:off x="7443027" y="2428097"/>
          <a:ext cx="6779793" cy="4023360"/>
        </p:xfrm>
        <a:graphic>
          <a:graphicData uri="http://schemas.openxmlformats.org/drawingml/2006/table">
            <a:tbl>
              <a:tblPr firstRow="1" firstCol="1" bandRow="1"/>
              <a:tblGrid>
                <a:gridCol w="932140">
                  <a:extLst>
                    <a:ext uri="{9D8B030D-6E8A-4147-A177-3AD203B41FA5}">
                      <a16:colId xmlns:a16="http://schemas.microsoft.com/office/drawing/2014/main" val="3714626477"/>
                    </a:ext>
                  </a:extLst>
                </a:gridCol>
                <a:gridCol w="4167264">
                  <a:extLst>
                    <a:ext uri="{9D8B030D-6E8A-4147-A177-3AD203B41FA5}">
                      <a16:colId xmlns:a16="http://schemas.microsoft.com/office/drawing/2014/main" val="1363489046"/>
                    </a:ext>
                  </a:extLst>
                </a:gridCol>
                <a:gridCol w="787400">
                  <a:extLst>
                    <a:ext uri="{9D8B030D-6E8A-4147-A177-3AD203B41FA5}">
                      <a16:colId xmlns:a16="http://schemas.microsoft.com/office/drawing/2014/main" val="3062977022"/>
                    </a:ext>
                  </a:extLst>
                </a:gridCol>
                <a:gridCol w="892989">
                  <a:extLst>
                    <a:ext uri="{9D8B030D-6E8A-4147-A177-3AD203B41FA5}">
                      <a16:colId xmlns:a16="http://schemas.microsoft.com/office/drawing/2014/main" val="3672515699"/>
                    </a:ext>
                  </a:extLst>
                </a:gridCol>
              </a:tblGrid>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14</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Теорія та практика управлінських рішень</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386015"/>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15</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Вступ до фаху</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5346956"/>
                  </a:ext>
                </a:extLst>
              </a:tr>
              <a:tr h="154994">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16</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Менеджмент</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0776975"/>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17</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Креативна економіка</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290384"/>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18</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Інтелектуальна власність</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018888"/>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19</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Лідерство та комунікації</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597670"/>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Управління бізнес-середовищем у сфері креативних індустрій</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500769"/>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21</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Управління людськими ресурсами</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4939417"/>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22</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Менеджмент креативних індустрій</a:t>
                      </a:r>
                      <a:endParaRPr lang="en-US" sz="1200" dirty="0">
                        <a:effectLst/>
                        <a:latin typeface="Times New Roman" panose="02020603050405020304" pitchFamily="18" charset="0"/>
                        <a:ea typeface="Times New Roman" panose="02020603050405020304" pitchFamily="18" charset="0"/>
                      </a:endParaRPr>
                    </a:p>
                    <a:p>
                      <a:pPr>
                        <a:spcAft>
                          <a:spcPts val="0"/>
                        </a:spcAft>
                      </a:pPr>
                      <a:r>
                        <a:rPr lang="uk-UA" sz="1200" dirty="0">
                          <a:effectLst/>
                          <a:latin typeface="Times New Roman" panose="02020603050405020304" pitchFamily="18" charset="0"/>
                          <a:ea typeface="Times New Roman" panose="02020603050405020304" pitchFamily="18" charset="0"/>
                        </a:rPr>
                        <a:t>Курсова робота</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p>
                      <a:pPr algn="ctr">
                        <a:spcAft>
                          <a:spcPts val="0"/>
                        </a:spcAft>
                      </a:pPr>
                      <a:r>
                        <a:rPr lang="uk-UA" sz="1200" dirty="0">
                          <a:effectLst/>
                          <a:latin typeface="Times New Roman" panose="02020603050405020304" pitchFamily="18" charset="0"/>
                          <a:ea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p>
                      <a:pPr algn="ctr">
                        <a:spcAft>
                          <a:spcPts val="0"/>
                        </a:spcAft>
                      </a:pPr>
                      <a:r>
                        <a:rPr lang="uk-UA" sz="1200" dirty="0">
                          <a:effectLst/>
                          <a:latin typeface="Times New Roman" panose="02020603050405020304" pitchFamily="18" charset="0"/>
                          <a:ea typeface="Times New Roman" panose="02020603050405020304" pitchFamily="18" charset="0"/>
                        </a:rPr>
                        <a:t>захист к.р.</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087063"/>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23</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Маркетинг</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377863"/>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24</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Фінансовий менеджмент</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8770856"/>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25</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Соціокультурний менеджмент</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647935"/>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26</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Стратегічне управління</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317263"/>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27</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Операційний менеджмент </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343469"/>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28</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Крос-культурний менеджмент</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3130110"/>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29</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Управління проєктами у сфері креативних індустрій</a:t>
                      </a:r>
                      <a:endParaRPr lang="en-US" sz="1200" dirty="0">
                        <a:effectLst/>
                        <a:latin typeface="Times New Roman" panose="02020603050405020304" pitchFamily="18" charset="0"/>
                        <a:ea typeface="Times New Roman" panose="02020603050405020304" pitchFamily="18" charset="0"/>
                      </a:endParaRPr>
                    </a:p>
                    <a:p>
                      <a:pPr>
                        <a:spcAft>
                          <a:spcPts val="0"/>
                        </a:spcAft>
                      </a:pPr>
                      <a:r>
                        <a:rPr lang="uk-UA" sz="1200" dirty="0">
                          <a:effectLst/>
                          <a:latin typeface="Times New Roman" panose="02020603050405020304" pitchFamily="18" charset="0"/>
                          <a:ea typeface="Times New Roman" panose="02020603050405020304" pitchFamily="18" charset="0"/>
                        </a:rPr>
                        <a:t>Курсова робота</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5,0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p>
                      <a:pPr algn="ctr">
                        <a:spcAft>
                          <a:spcPts val="0"/>
                        </a:spcAft>
                      </a:pPr>
                      <a:r>
                        <a:rPr lang="uk-UA" sz="1200" dirty="0">
                          <a:effectLst/>
                          <a:latin typeface="Times New Roman" panose="02020603050405020304" pitchFamily="18" charset="0"/>
                          <a:ea typeface="Times New Roman" panose="02020603050405020304" pitchFamily="18" charset="0"/>
                        </a:rPr>
                        <a:t>захист к.р.</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5647815"/>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30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Бренд-менеджмент креативних індустріях</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7992473"/>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31</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Психологія управління</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4540941"/>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32</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Сталий розвиток креативних індустрій</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4413655"/>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33</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Управління змінами та інноваціями</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екзамен</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055535"/>
                  </a:ext>
                </a:extLst>
              </a:tr>
            </a:tbl>
          </a:graphicData>
        </a:graphic>
      </p:graphicFrame>
      <p:graphicFrame>
        <p:nvGraphicFramePr>
          <p:cNvPr id="35" name="Таблица 34"/>
          <p:cNvGraphicFramePr>
            <a:graphicFrameLocks noGrp="1"/>
          </p:cNvGraphicFramePr>
          <p:nvPr>
            <p:extLst>
              <p:ext uri="{D42A27DB-BD31-4B8C-83A1-F6EECF244321}">
                <p14:modId xmlns:p14="http://schemas.microsoft.com/office/powerpoint/2010/main" val="2998556702"/>
              </p:ext>
            </p:extLst>
          </p:nvPr>
        </p:nvGraphicFramePr>
        <p:xfrm>
          <a:off x="7443026" y="6790431"/>
          <a:ext cx="6779793" cy="548640"/>
        </p:xfrm>
        <a:graphic>
          <a:graphicData uri="http://schemas.openxmlformats.org/drawingml/2006/table">
            <a:tbl>
              <a:tblPr firstRow="1" firstCol="1" bandRow="1"/>
              <a:tblGrid>
                <a:gridCol w="932140">
                  <a:extLst>
                    <a:ext uri="{9D8B030D-6E8A-4147-A177-3AD203B41FA5}">
                      <a16:colId xmlns:a16="http://schemas.microsoft.com/office/drawing/2014/main" val="3138751193"/>
                    </a:ext>
                  </a:extLst>
                </a:gridCol>
                <a:gridCol w="4096234">
                  <a:extLst>
                    <a:ext uri="{9D8B030D-6E8A-4147-A177-3AD203B41FA5}">
                      <a16:colId xmlns:a16="http://schemas.microsoft.com/office/drawing/2014/main" val="931096343"/>
                    </a:ext>
                  </a:extLst>
                </a:gridCol>
                <a:gridCol w="699071">
                  <a:extLst>
                    <a:ext uri="{9D8B030D-6E8A-4147-A177-3AD203B41FA5}">
                      <a16:colId xmlns:a16="http://schemas.microsoft.com/office/drawing/2014/main" val="356549299"/>
                    </a:ext>
                  </a:extLst>
                </a:gridCol>
                <a:gridCol w="1052348">
                  <a:extLst>
                    <a:ext uri="{9D8B030D-6E8A-4147-A177-3AD203B41FA5}">
                      <a16:colId xmlns:a16="http://schemas.microsoft.com/office/drawing/2014/main" val="2025464003"/>
                    </a:ext>
                  </a:extLst>
                </a:gridCol>
              </a:tblGrid>
              <a:tr h="0">
                <a:tc gridSpan="4">
                  <a:txBody>
                    <a:bodyPr/>
                    <a:lstStyle/>
                    <a:p>
                      <a:pPr marL="457200" lvl="1" indent="0" algn="ctr">
                        <a:spcAft>
                          <a:spcPts val="0"/>
                        </a:spcAft>
                        <a:buFont typeface="+mj-lt"/>
                        <a:buNone/>
                        <a:tabLst>
                          <a:tab pos="90170" algn="l"/>
                        </a:tabLst>
                      </a:pPr>
                      <a:r>
                        <a:rPr lang="uk-UA" sz="1200" b="1" dirty="0">
                          <a:effectLst/>
                          <a:latin typeface="Times New Roman" panose="02020603050405020304" pitchFamily="18" charset="0"/>
                          <a:ea typeface="Times New Roman" panose="02020603050405020304" pitchFamily="18" charset="0"/>
                        </a:rPr>
                        <a:t>За рішенням Вченої ради університету</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4543418"/>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ОК 34</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Базова загальновійськова підготовка (теоретична підготовка)* / Домедична підготовка** </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3,0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диф. 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37819"/>
                  </a:ext>
                </a:extLst>
              </a:tr>
            </a:tbl>
          </a:graphicData>
        </a:graphic>
      </p:graphicFrame>
      <p:pic>
        <p:nvPicPr>
          <p:cNvPr id="41" name="Image 3" descr="preencoded.png"/>
          <p:cNvPicPr>
            <a:picLocks noChangeAspect="1"/>
          </p:cNvPicPr>
          <p:nvPr/>
        </p:nvPicPr>
        <p:blipFill>
          <a:blip r:embed="rId6">
            <a:extLst>
              <a:ext uri="{96DAC541-7B7A-43D3-8B79-37D633B846F1}">
                <asvg:svgBlip xmlns="" xmlns:asvg="http://schemas.microsoft.com/office/drawing/2016/SVG/main" r:embed="rId9"/>
              </a:ext>
            </a:extLst>
          </a:blip>
          <a:stretch>
            <a:fillRect/>
          </a:stretch>
        </p:blipFill>
        <p:spPr>
          <a:xfrm>
            <a:off x="603809" y="5230575"/>
            <a:ext cx="297561" cy="297561"/>
          </a:xfrm>
          <a:prstGeom prst="rect">
            <a:avLst/>
          </a:prstGeom>
        </p:spPr>
      </p:pic>
      <p:sp>
        <p:nvSpPr>
          <p:cNvPr id="49" name="Text 60"/>
          <p:cNvSpPr/>
          <p:nvPr/>
        </p:nvSpPr>
        <p:spPr>
          <a:xfrm>
            <a:off x="3013176" y="1062286"/>
            <a:ext cx="10140910" cy="366143"/>
          </a:xfrm>
          <a:prstGeom prst="rect">
            <a:avLst/>
          </a:prstGeom>
          <a:noFill/>
          <a:ln/>
        </p:spPr>
        <p:txBody>
          <a:bodyPr wrap="none" lIns="0" tIns="0" rIns="0" bIns="0" rtlCol="0" anchor="t"/>
          <a:lstStyle/>
          <a:p>
            <a:pPr marL="0" indent="0" algn="l">
              <a:lnSpc>
                <a:spcPts val="1150"/>
              </a:lnSpc>
              <a:buNone/>
            </a:pPr>
            <a:r>
              <a:rPr lang="en-US" sz="2000" b="1" dirty="0">
                <a:latin typeface="Inter" pitchFamily="34" charset="0"/>
                <a:ea typeface="Inter" pitchFamily="34" charset="-122"/>
                <a:cs typeface="Inter" pitchFamily="34" charset="-120"/>
              </a:rPr>
              <a:t>Загальний обсяг обов'язкових компонентів: </a:t>
            </a:r>
            <a:r>
              <a:rPr lang="uk-UA" sz="2000" b="1" dirty="0" smtClean="0">
                <a:latin typeface="Inter" pitchFamily="34" charset="0"/>
                <a:ea typeface="Inter" pitchFamily="34" charset="-122"/>
                <a:cs typeface="Inter" pitchFamily="34" charset="-120"/>
              </a:rPr>
              <a:t>159</a:t>
            </a:r>
            <a:r>
              <a:rPr lang="en-US" sz="2000" b="1" dirty="0" smtClean="0">
                <a:latin typeface="Inter" pitchFamily="34" charset="0"/>
                <a:ea typeface="Inter" pitchFamily="34" charset="-122"/>
                <a:cs typeface="Inter" pitchFamily="34" charset="-120"/>
              </a:rPr>
              <a:t> </a:t>
            </a:r>
            <a:r>
              <a:rPr lang="en-US" sz="2000" b="1" dirty="0">
                <a:latin typeface="Inter" pitchFamily="34" charset="0"/>
                <a:ea typeface="Inter" pitchFamily="34" charset="-122"/>
                <a:cs typeface="Inter" pitchFamily="34" charset="-120"/>
              </a:rPr>
              <a:t>кредитів </a:t>
            </a:r>
            <a:r>
              <a:rPr lang="en-US" sz="2000" b="1" dirty="0" smtClean="0">
                <a:latin typeface="Inter" pitchFamily="34" charset="0"/>
                <a:ea typeface="Inter" pitchFamily="34" charset="-122"/>
                <a:cs typeface="Inter" pitchFamily="34" charset="-120"/>
              </a:rPr>
              <a:t>ЄКТС</a:t>
            </a:r>
            <a:endParaRPr lang="en-US" sz="20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18" name="Shape 1"/>
          <p:cNvSpPr/>
          <p:nvPr/>
        </p:nvSpPr>
        <p:spPr>
          <a:xfrm>
            <a:off x="438190" y="918487"/>
            <a:ext cx="13735010" cy="1687457"/>
          </a:xfrm>
          <a:prstGeom prst="roundRect">
            <a:avLst>
              <a:gd name="adj" fmla="val 9094"/>
            </a:avLst>
          </a:prstGeom>
          <a:solidFill>
            <a:schemeClr val="accent5">
              <a:lumMod val="20000"/>
              <a:lumOff val="80000"/>
              <a:alpha val="75000"/>
            </a:schemeClr>
          </a:solidFill>
          <a:ln w="22860">
            <a:noFill/>
            <a:prstDash val="solid"/>
          </a:ln>
        </p:spPr>
      </p:sp>
      <p:sp>
        <p:nvSpPr>
          <p:cNvPr id="2" name="Text 0"/>
          <p:cNvSpPr/>
          <p:nvPr/>
        </p:nvSpPr>
        <p:spPr>
          <a:xfrm>
            <a:off x="3972064" y="422355"/>
            <a:ext cx="8654296" cy="496133"/>
          </a:xfrm>
          <a:prstGeom prst="rect">
            <a:avLst/>
          </a:prstGeom>
          <a:noFill/>
          <a:ln/>
        </p:spPr>
        <p:txBody>
          <a:bodyPr wrap="none" lIns="0" tIns="0" rIns="0" bIns="0" rtlCol="0" anchor="t"/>
          <a:lstStyle/>
          <a:p>
            <a:pPr marL="0" indent="0" algn="l">
              <a:lnSpc>
                <a:spcPts val="3900"/>
              </a:lnSpc>
              <a:buNone/>
            </a:pPr>
            <a:r>
              <a:rPr lang="en-US" sz="2800" b="1" dirty="0">
                <a:solidFill>
                  <a:srgbClr val="003399"/>
                </a:solidFill>
                <a:latin typeface="Inter Bold" pitchFamily="34" charset="0"/>
                <a:ea typeface="Inter Bold" pitchFamily="34" charset="-122"/>
                <a:cs typeface="Inter Bold" pitchFamily="34" charset="-120"/>
              </a:rPr>
              <a:t>ВИБІРКОВІ ОСВІТНІ КОМПОНЕНТИ</a:t>
            </a:r>
            <a:endParaRPr lang="en-US" sz="2800" dirty="0">
              <a:solidFill>
                <a:srgbClr val="003399"/>
              </a:solidFill>
            </a:endParaRPr>
          </a:p>
        </p:txBody>
      </p:sp>
      <p:sp>
        <p:nvSpPr>
          <p:cNvPr id="4" name="Text 2"/>
          <p:cNvSpPr/>
          <p:nvPr/>
        </p:nvSpPr>
        <p:spPr>
          <a:xfrm>
            <a:off x="556378" y="1442639"/>
            <a:ext cx="13391713" cy="5586614"/>
          </a:xfrm>
          <a:prstGeom prst="rect">
            <a:avLst/>
          </a:prstGeom>
          <a:noFill/>
          <a:ln/>
        </p:spPr>
        <p:txBody>
          <a:bodyPr wrap="square" lIns="0" tIns="0" rIns="0" bIns="0" rtlCol="0" anchor="t"/>
          <a:lstStyle/>
          <a:p>
            <a:pPr indent="457200" algn="just"/>
            <a:r>
              <a:rPr lang="en-US" sz="2000" dirty="0">
                <a:latin typeface="Inter" pitchFamily="34" charset="0"/>
                <a:ea typeface="Inter" pitchFamily="34" charset="-122"/>
                <a:cs typeface="Inter" pitchFamily="34" charset="-120"/>
              </a:rPr>
              <a:t>Вибіркові компоненти забезпечують індивідуалізацію освітньої траєкторії та поглиблення спеціалізації </a:t>
            </a:r>
            <a:r>
              <a:rPr lang="en-US" sz="2000" dirty="0" smtClean="0">
                <a:latin typeface="Inter" pitchFamily="34" charset="0"/>
                <a:ea typeface="Inter" pitchFamily="34" charset="-122"/>
                <a:cs typeface="Inter" pitchFamily="34" charset="-120"/>
              </a:rPr>
              <a:t>здобувачів</a:t>
            </a:r>
            <a:r>
              <a:rPr lang="uk-UA" sz="2000" dirty="0" smtClean="0">
                <a:latin typeface="Inter" pitchFamily="34" charset="0"/>
                <a:ea typeface="Inter" pitchFamily="34" charset="-122"/>
                <a:cs typeface="Inter" pitchFamily="34" charset="-120"/>
              </a:rPr>
              <a:t> </a:t>
            </a:r>
            <a:r>
              <a:rPr lang="ru-RU" sz="2000" dirty="0" smtClean="0">
                <a:latin typeface="Inter" pitchFamily="34" charset="0"/>
                <a:ea typeface="Inter" pitchFamily="34" charset="-122"/>
                <a:cs typeface="Inter" pitchFamily="34" charset="-120"/>
              </a:rPr>
              <a:t>щодо </a:t>
            </a:r>
            <a:r>
              <a:rPr lang="ru-RU" sz="2000" dirty="0">
                <a:latin typeface="Inter" pitchFamily="34" charset="0"/>
                <a:ea typeface="Inter" pitchFamily="34" charset="-122"/>
                <a:cs typeface="Inter" pitchFamily="34" charset="-120"/>
              </a:rPr>
              <a:t>трансформації творчих задумів в інтелектуальні активи, монетизації креативного продукту, стратегічного управління креативними проєктами за для сталого розвитку громад і просування національної культури тощо</a:t>
            </a:r>
            <a:r>
              <a:rPr lang="ru-RU" sz="2000" dirty="0" smtClean="0">
                <a:latin typeface="Inter" pitchFamily="34" charset="0"/>
                <a:ea typeface="Inter" pitchFamily="34" charset="-122"/>
                <a:cs typeface="Inter" pitchFamily="34" charset="-120"/>
              </a:rPr>
              <a:t>).</a:t>
            </a:r>
          </a:p>
          <a:p>
            <a:pPr indent="457200" algn="just"/>
            <a:r>
              <a:rPr lang="ru-RU" sz="2000" b="1" dirty="0">
                <a:latin typeface="Inter" pitchFamily="34" charset="0"/>
                <a:ea typeface="Inter" pitchFamily="34" charset="-122"/>
                <a:cs typeface="Inter" pitchFamily="34" charset="-120"/>
              </a:rPr>
              <a:t>П</a:t>
            </a:r>
            <a:r>
              <a:rPr lang="ru-RU" sz="2000" b="1" dirty="0" smtClean="0">
                <a:latin typeface="Inter" pitchFamily="34" charset="0"/>
                <a:ea typeface="Inter" pitchFamily="34" charset="-122"/>
                <a:cs typeface="Inter" pitchFamily="34" charset="-120"/>
              </a:rPr>
              <a:t>ерелік варіативних компонент: </a:t>
            </a:r>
            <a:endParaRPr lang="ru-RU" sz="2000" b="1" dirty="0">
              <a:latin typeface="Inter" pitchFamily="34" charset="0"/>
              <a:ea typeface="Inter" pitchFamily="34" charset="-122"/>
              <a:cs typeface="Inter" pitchFamily="34" charset="-120"/>
            </a:endParaRPr>
          </a:p>
        </p:txBody>
      </p:sp>
      <p:sp>
        <p:nvSpPr>
          <p:cNvPr id="8" name="Shape 6"/>
          <p:cNvSpPr/>
          <p:nvPr/>
        </p:nvSpPr>
        <p:spPr>
          <a:xfrm>
            <a:off x="556378" y="7215872"/>
            <a:ext cx="13718423" cy="700168"/>
          </a:xfrm>
          <a:prstGeom prst="roundRect">
            <a:avLst>
              <a:gd name="adj" fmla="val 19361"/>
            </a:avLst>
          </a:prstGeom>
          <a:solidFill>
            <a:schemeClr val="accent5">
              <a:lumMod val="20000"/>
              <a:lumOff val="80000"/>
            </a:schemeClr>
          </a:solidFill>
          <a:ln/>
        </p:spPr>
      </p:sp>
      <p:sp>
        <p:nvSpPr>
          <p:cNvPr id="10" name="Text 7"/>
          <p:cNvSpPr/>
          <p:nvPr/>
        </p:nvSpPr>
        <p:spPr>
          <a:xfrm>
            <a:off x="787401" y="7565956"/>
            <a:ext cx="13487400" cy="306248"/>
          </a:xfrm>
          <a:prstGeom prst="rect">
            <a:avLst/>
          </a:prstGeom>
          <a:noFill/>
          <a:ln/>
        </p:spPr>
        <p:txBody>
          <a:bodyPr wrap="square" lIns="0" tIns="0" rIns="0" bIns="0" rtlCol="0" anchor="t"/>
          <a:lstStyle/>
          <a:p>
            <a:pPr marL="0" indent="0" algn="l">
              <a:lnSpc>
                <a:spcPts val="1550"/>
              </a:lnSpc>
              <a:buNone/>
            </a:pPr>
            <a:r>
              <a:rPr lang="en-US" sz="2000" dirty="0">
                <a:latin typeface="Inter" pitchFamily="34" charset="0"/>
                <a:ea typeface="Inter" pitchFamily="34" charset="-122"/>
                <a:cs typeface="Inter" pitchFamily="34" charset="-120"/>
              </a:rPr>
              <a:t>✅ Частка вибіркових компонентів </a:t>
            </a:r>
            <a:r>
              <a:rPr lang="uk-UA" sz="2000" dirty="0" smtClean="0">
                <a:latin typeface="Inter" pitchFamily="34" charset="0"/>
                <a:ea typeface="Inter" pitchFamily="34" charset="-122"/>
                <a:cs typeface="Inter" pitchFamily="34" charset="-120"/>
              </a:rPr>
              <a:t>відповідає вимога</a:t>
            </a:r>
            <a:r>
              <a:rPr lang="en-US" sz="2000" dirty="0" smtClean="0">
                <a:latin typeface="Inter" pitchFamily="34" charset="0"/>
                <a:ea typeface="Inter" pitchFamily="34" charset="-122"/>
                <a:cs typeface="Inter" pitchFamily="34" charset="-120"/>
              </a:rPr>
              <a:t>м</a:t>
            </a:r>
            <a:r>
              <a:rPr lang="uk-UA" sz="2000" dirty="0" smtClean="0">
                <a:latin typeface="Inter" pitchFamily="34" charset="0"/>
                <a:ea typeface="Inter" pitchFamily="34" charset="-122"/>
                <a:cs typeface="Inter" pitchFamily="34" charset="-120"/>
              </a:rPr>
              <a:t> </a:t>
            </a:r>
            <a:r>
              <a:rPr lang="en-US" sz="2000" dirty="0" smtClean="0">
                <a:latin typeface="Inter" pitchFamily="34" charset="0"/>
                <a:ea typeface="Inter" pitchFamily="34" charset="-122"/>
                <a:cs typeface="Inter" pitchFamily="34" charset="-120"/>
              </a:rPr>
              <a:t>МОН </a:t>
            </a:r>
            <a:r>
              <a:rPr lang="en-US" sz="2000" dirty="0">
                <a:latin typeface="Inter" pitchFamily="34" charset="0"/>
                <a:ea typeface="Inter" pitchFamily="34" charset="-122"/>
                <a:cs typeface="Inter" pitchFamily="34" charset="-120"/>
              </a:rPr>
              <a:t>(не менше 25% від теоретичної підготовки)</a:t>
            </a:r>
            <a:endParaRPr lang="en-US" sz="2000" dirty="0"/>
          </a:p>
        </p:txBody>
      </p:sp>
      <p:sp>
        <p:nvSpPr>
          <p:cNvPr id="12" name="Text 60"/>
          <p:cNvSpPr/>
          <p:nvPr/>
        </p:nvSpPr>
        <p:spPr>
          <a:xfrm>
            <a:off x="3013176" y="1089047"/>
            <a:ext cx="10140910" cy="366143"/>
          </a:xfrm>
          <a:prstGeom prst="rect">
            <a:avLst/>
          </a:prstGeom>
          <a:noFill/>
          <a:ln/>
        </p:spPr>
        <p:txBody>
          <a:bodyPr wrap="none" lIns="0" tIns="0" rIns="0" bIns="0" rtlCol="0" anchor="t"/>
          <a:lstStyle/>
          <a:p>
            <a:pPr marL="0" indent="0" algn="l">
              <a:lnSpc>
                <a:spcPts val="1150"/>
              </a:lnSpc>
              <a:buNone/>
            </a:pPr>
            <a:r>
              <a:rPr lang="en-US" sz="2000" b="1" dirty="0">
                <a:latin typeface="Inter" pitchFamily="34" charset="0"/>
                <a:ea typeface="Inter" pitchFamily="34" charset="-122"/>
                <a:cs typeface="Inter" pitchFamily="34" charset="-120"/>
              </a:rPr>
              <a:t>Загальний обсяг обов'язкових компонентів: </a:t>
            </a:r>
            <a:r>
              <a:rPr lang="uk-UA" sz="2000" b="1" dirty="0" smtClean="0">
                <a:latin typeface="Inter" pitchFamily="34" charset="0"/>
                <a:ea typeface="Inter" pitchFamily="34" charset="-122"/>
                <a:cs typeface="Inter" pitchFamily="34" charset="-120"/>
              </a:rPr>
              <a:t>60</a:t>
            </a:r>
            <a:r>
              <a:rPr lang="en-US" sz="2000" b="1" dirty="0" smtClean="0">
                <a:latin typeface="Inter" pitchFamily="34" charset="0"/>
                <a:ea typeface="Inter" pitchFamily="34" charset="-122"/>
                <a:cs typeface="Inter" pitchFamily="34" charset="-120"/>
              </a:rPr>
              <a:t> </a:t>
            </a:r>
            <a:r>
              <a:rPr lang="en-US" sz="2000" b="1" dirty="0">
                <a:latin typeface="Inter" pitchFamily="34" charset="0"/>
                <a:ea typeface="Inter" pitchFamily="34" charset="-122"/>
                <a:cs typeface="Inter" pitchFamily="34" charset="-120"/>
              </a:rPr>
              <a:t>кредитів ЄКТС</a:t>
            </a:r>
            <a:r>
              <a:rPr lang="uk-UA" sz="2000" dirty="0">
                <a:solidFill>
                  <a:srgbClr val="405449"/>
                </a:solidFill>
                <a:latin typeface="Inter" pitchFamily="34" charset="0"/>
                <a:ea typeface="Inter" pitchFamily="34" charset="-122"/>
                <a:cs typeface="Inter" pitchFamily="34" charset="-120"/>
              </a:rPr>
              <a:t>.</a:t>
            </a:r>
            <a:endParaRPr lang="en-US" sz="2000" dirty="0"/>
          </a:p>
        </p:txBody>
      </p:sp>
      <p:graphicFrame>
        <p:nvGraphicFramePr>
          <p:cNvPr id="16" name="Таблица 15"/>
          <p:cNvGraphicFramePr>
            <a:graphicFrameLocks noGrp="1"/>
          </p:cNvGraphicFramePr>
          <p:nvPr>
            <p:extLst>
              <p:ext uri="{D42A27DB-BD31-4B8C-83A1-F6EECF244321}">
                <p14:modId xmlns:p14="http://schemas.microsoft.com/office/powerpoint/2010/main" val="2266406723"/>
              </p:ext>
            </p:extLst>
          </p:nvPr>
        </p:nvGraphicFramePr>
        <p:xfrm>
          <a:off x="556378" y="3142647"/>
          <a:ext cx="6695322" cy="3855236"/>
        </p:xfrm>
        <a:graphic>
          <a:graphicData uri="http://schemas.openxmlformats.org/drawingml/2006/table">
            <a:tbl>
              <a:tblPr firstRow="1" firstCol="1" bandRow="1"/>
              <a:tblGrid>
                <a:gridCol w="554530">
                  <a:extLst>
                    <a:ext uri="{9D8B030D-6E8A-4147-A177-3AD203B41FA5}">
                      <a16:colId xmlns:a16="http://schemas.microsoft.com/office/drawing/2014/main" val="4031305737"/>
                    </a:ext>
                  </a:extLst>
                </a:gridCol>
                <a:gridCol w="4578025">
                  <a:extLst>
                    <a:ext uri="{9D8B030D-6E8A-4147-A177-3AD203B41FA5}">
                      <a16:colId xmlns:a16="http://schemas.microsoft.com/office/drawing/2014/main" val="905671637"/>
                    </a:ext>
                  </a:extLst>
                </a:gridCol>
                <a:gridCol w="1562767">
                  <a:extLst>
                    <a:ext uri="{9D8B030D-6E8A-4147-A177-3AD203B41FA5}">
                      <a16:colId xmlns:a16="http://schemas.microsoft.com/office/drawing/2014/main" val="3049387389"/>
                    </a:ext>
                  </a:extLst>
                </a:gridCol>
              </a:tblGrid>
              <a:tr h="458561">
                <a:tc>
                  <a:txBody>
                    <a:bodyPr/>
                    <a:lstStyle/>
                    <a:p>
                      <a:pPr algn="ctr">
                        <a:lnSpc>
                          <a:spcPct val="107000"/>
                        </a:lnSpc>
                        <a:spcAft>
                          <a:spcPts val="0"/>
                        </a:spcAft>
                        <a:tabLst>
                          <a:tab pos="180340" algn="l"/>
                          <a:tab pos="228600" algn="l"/>
                          <a:tab pos="1170305" algn="l"/>
                          <a:tab pos="3780790" algn="l"/>
                        </a:tabLst>
                      </a:pPr>
                      <a:r>
                        <a:rPr lang="uk-UA" sz="12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180340" algn="l"/>
                          <a:tab pos="228600" algn="l"/>
                          <a:tab pos="1170305" algn="l"/>
                          <a:tab pos="3780790" algn="l"/>
                        </a:tabLst>
                      </a:pPr>
                      <a:r>
                        <a:rPr lang="uk-UA" sz="12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з/п</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algn="ctr">
                        <a:lnSpc>
                          <a:spcPct val="107000"/>
                        </a:lnSpc>
                        <a:spcAft>
                          <a:spcPts val="0"/>
                        </a:spcAft>
                        <a:tabLst>
                          <a:tab pos="180340" algn="l"/>
                          <a:tab pos="228600" algn="l"/>
                          <a:tab pos="1170305" algn="l"/>
                          <a:tab pos="3780790" algn="l"/>
                        </a:tabLst>
                      </a:pPr>
                      <a:r>
                        <a:rPr lang="uk-UA" sz="11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Назва дисципліни</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algn="ctr">
                        <a:lnSpc>
                          <a:spcPct val="107000"/>
                        </a:lnSpc>
                        <a:spcAft>
                          <a:spcPts val="0"/>
                        </a:spcAft>
                        <a:tabLst>
                          <a:tab pos="180340" algn="l"/>
                          <a:tab pos="228600" algn="l"/>
                          <a:tab pos="1170305" algn="l"/>
                          <a:tab pos="3780790" algn="l"/>
                        </a:tabLst>
                      </a:pPr>
                      <a:r>
                        <a:rPr lang="uk-UA" sz="11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Курс,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3992186752"/>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Правове забезпечення креативних індустрій</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курс, 4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05204"/>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Юридичний супровід креативного бізнесу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2 курс, 4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7333502"/>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3</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Економіка відновлення територій через креативні індустрії</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2 курс, 4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2701473"/>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4</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Економіка креативних індустрій та культурних ринків</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2 курс, 4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227314"/>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5</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Суспільна та медійна комунікація</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2 курс, 4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1868"/>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6</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Стратегічні медіакомунікації та PR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2 курс, 4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018989"/>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7</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Управління суспільним розвитком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5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248695"/>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8</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Технології поведінкової економіки в управлінні</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5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9453397"/>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9</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Нейроменеджмент та споживча поведінка</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5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684801"/>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10</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Авторське право та ліцензування контенту</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5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909817"/>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11</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Менеджмент прав та ліцензійні стратегії</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5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9901932"/>
                  </a:ext>
                </a:extLst>
              </a:tr>
              <a:tr h="61809">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12</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ru-RU" sz="1100" dirty="0">
                          <a:effectLst/>
                          <a:latin typeface="Times New Roman" panose="02020603050405020304" pitchFamily="18" charset="0"/>
                          <a:ea typeface="Calibri" panose="020F0502020204030204" pitchFamily="34" charset="0"/>
                          <a:cs typeface="Times New Roman" panose="02020603050405020304" pitchFamily="18" charset="0"/>
                        </a:rPr>
                        <a:t>Бізнес-планування креативних індустрій</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5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057565"/>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13</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Проєктне моделювання та запуск стартапів</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6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507380"/>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14</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Комерціалізація творчих продуктів та ІВ</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6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462124"/>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15</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Монетизація інтелектуального капіталу</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6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496308"/>
                  </a:ext>
                </a:extLst>
              </a:tr>
              <a:tr h="214253">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16</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Венчурне інвестування в креативній економіці</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6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769643"/>
                  </a:ext>
                </a:extLst>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369085349"/>
              </p:ext>
            </p:extLst>
          </p:nvPr>
        </p:nvGraphicFramePr>
        <p:xfrm>
          <a:off x="7505700" y="3174048"/>
          <a:ext cx="6667500" cy="3855204"/>
        </p:xfrm>
        <a:graphic>
          <a:graphicData uri="http://schemas.openxmlformats.org/drawingml/2006/table">
            <a:tbl>
              <a:tblPr firstRow="1" firstCol="1" bandRow="1"/>
              <a:tblGrid>
                <a:gridCol w="552225">
                  <a:extLst>
                    <a:ext uri="{9D8B030D-6E8A-4147-A177-3AD203B41FA5}">
                      <a16:colId xmlns:a16="http://schemas.microsoft.com/office/drawing/2014/main" val="3008920379"/>
                    </a:ext>
                  </a:extLst>
                </a:gridCol>
                <a:gridCol w="4559002">
                  <a:extLst>
                    <a:ext uri="{9D8B030D-6E8A-4147-A177-3AD203B41FA5}">
                      <a16:colId xmlns:a16="http://schemas.microsoft.com/office/drawing/2014/main" val="2198469100"/>
                    </a:ext>
                  </a:extLst>
                </a:gridCol>
                <a:gridCol w="1556273">
                  <a:extLst>
                    <a:ext uri="{9D8B030D-6E8A-4147-A177-3AD203B41FA5}">
                      <a16:colId xmlns:a16="http://schemas.microsoft.com/office/drawing/2014/main" val="734047821"/>
                    </a:ext>
                  </a:extLst>
                </a:gridCol>
              </a:tblGrid>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17</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Інвестування у сфері креативних індустрій</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6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174703"/>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18</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Публічна політика у сфері ККІ</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6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532167"/>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19</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Залучення інвестицій та масштабування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7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89609"/>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20</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Державний лобізм та культурне регулювання</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3 курс, 7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2553879"/>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21</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Управління креативним потенціалом громад</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7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037255"/>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22</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Креативний розвиток територій та урбаністика</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7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2541093"/>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23</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Стратегічне партнерство в креативних індустріях</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7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152511"/>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24</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Колаборації та мережева взаємодія</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7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424203"/>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25</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Соціальна відповідальність у креативних індустріях</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7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385220"/>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26</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Етичне лідерство та сталий розвиток</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7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0618020"/>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27</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Професійна етика та доброчесність</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8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362038"/>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28</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Комплаєнс та професійні стандарти</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8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3945537"/>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29</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Безпека ІВ та промисловий шпіонаж</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8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202465"/>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30</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Захист комерційних таємниць та активів</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8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6173349"/>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31</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Культурна дипломатія</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8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6361815"/>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32</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Міжнародний культурний вплив</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8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145487"/>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33</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Управління культурною спадщиною</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8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352066"/>
                  </a:ext>
                </a:extLst>
              </a:tr>
              <a:tr h="214178">
                <a:tc>
                  <a:txBody>
                    <a:bodyPr/>
                    <a:lstStyle/>
                    <a:p>
                      <a:pPr marL="0" lvl="0" indent="0" algn="ctr">
                        <a:spcAft>
                          <a:spcPts val="0"/>
                        </a:spcAft>
                        <a:buFont typeface="+mj-lt"/>
                        <a:buNone/>
                        <a:tabLst>
                          <a:tab pos="228600" algn="l"/>
                          <a:tab pos="1170305" algn="l"/>
                          <a:tab pos="3780790" algn="l"/>
                        </a:tabLst>
                      </a:pPr>
                      <a:r>
                        <a:rPr lang="uk-UA" sz="1200" dirty="0" smtClean="0">
                          <a:effectLst/>
                          <a:latin typeface="Times New Roman" panose="02020603050405020304" pitchFamily="18" charset="0"/>
                          <a:ea typeface="Calibri" panose="020F0502020204030204" pitchFamily="34" charset="0"/>
                        </a:rPr>
                        <a:t>34</a:t>
                      </a:r>
                      <a:r>
                        <a:rPr lang="uk-UA" sz="1200" dirty="0">
                          <a:effectLst/>
                          <a:latin typeface="Times New Roman" panose="02020603050405020304" pitchFamily="18" charset="0"/>
                          <a:ea typeface="Calibri" panose="020F0502020204030204" pitchFamily="34" charset="0"/>
                        </a:rPr>
                        <a:t> </a:t>
                      </a:r>
                      <a:endParaRPr lang="en-US" sz="11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180340" algn="l"/>
                          <a:tab pos="228600" algn="l"/>
                          <a:tab pos="1170305" algn="l"/>
                          <a:tab pos="3780790" algn="l"/>
                        </a:tabLst>
                      </a:pPr>
                      <a:r>
                        <a:rPr lang="uk-UA"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Менеджмент історичних та культурних активів</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uk-UA" sz="1100" dirty="0">
                          <a:effectLst/>
                          <a:latin typeface="Times New Roman" panose="02020603050405020304" pitchFamily="18" charset="0"/>
                          <a:ea typeface="Calibri" panose="020F0502020204030204" pitchFamily="34" charset="0"/>
                          <a:cs typeface="Times New Roman" panose="02020603050405020304" pitchFamily="18" charset="0"/>
                        </a:rPr>
                        <a:t>4 курс, 8 семестр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6096401"/>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9" name="Shape 6"/>
          <p:cNvSpPr/>
          <p:nvPr/>
        </p:nvSpPr>
        <p:spPr>
          <a:xfrm>
            <a:off x="1033799" y="5775981"/>
            <a:ext cx="6513664" cy="775529"/>
          </a:xfrm>
          <a:prstGeom prst="roundRect">
            <a:avLst>
              <a:gd name="adj" fmla="val 19361"/>
            </a:avLst>
          </a:prstGeom>
          <a:solidFill>
            <a:schemeClr val="accent5">
              <a:lumMod val="20000"/>
              <a:lumOff val="80000"/>
            </a:schemeClr>
          </a:solidFill>
          <a:ln/>
        </p:spPr>
      </p:sp>
      <p:sp>
        <p:nvSpPr>
          <p:cNvPr id="27" name="Shape 1"/>
          <p:cNvSpPr/>
          <p:nvPr/>
        </p:nvSpPr>
        <p:spPr>
          <a:xfrm>
            <a:off x="841862" y="2373157"/>
            <a:ext cx="6705601" cy="2028562"/>
          </a:xfrm>
          <a:prstGeom prst="roundRect">
            <a:avLst>
              <a:gd name="adj" fmla="val 9094"/>
            </a:avLst>
          </a:prstGeom>
          <a:solidFill>
            <a:schemeClr val="accent5">
              <a:lumMod val="20000"/>
              <a:lumOff val="80000"/>
              <a:alpha val="75000"/>
            </a:schemeClr>
          </a:solidFill>
          <a:ln w="22860">
            <a:noFill/>
            <a:prstDash val="solid"/>
          </a:ln>
        </p:spPr>
      </p:sp>
      <p:sp>
        <p:nvSpPr>
          <p:cNvPr id="3" name="Text 0"/>
          <p:cNvSpPr/>
          <p:nvPr/>
        </p:nvSpPr>
        <p:spPr>
          <a:xfrm>
            <a:off x="1569933" y="343255"/>
            <a:ext cx="6630710" cy="496133"/>
          </a:xfrm>
          <a:prstGeom prst="rect">
            <a:avLst/>
          </a:prstGeom>
          <a:noFill/>
          <a:ln/>
        </p:spPr>
        <p:txBody>
          <a:bodyPr wrap="none" lIns="0" tIns="0" rIns="0" bIns="0" rtlCol="0" anchor="t"/>
          <a:lstStyle/>
          <a:p>
            <a:pPr marL="0" indent="0" algn="l">
              <a:lnSpc>
                <a:spcPts val="3900"/>
              </a:lnSpc>
              <a:buNone/>
            </a:pPr>
            <a:r>
              <a:rPr lang="en-US" sz="2800" b="1" dirty="0">
                <a:solidFill>
                  <a:srgbClr val="003399"/>
                </a:solidFill>
                <a:latin typeface="Inter Bold" pitchFamily="34" charset="0"/>
                <a:ea typeface="Inter Bold" pitchFamily="34" charset="-122"/>
                <a:cs typeface="Inter Bold" pitchFamily="34" charset="-120"/>
              </a:rPr>
              <a:t>ПРАКТИЧНА ПІДГОТОВКА</a:t>
            </a:r>
            <a:endParaRPr lang="en-US" sz="2800" dirty="0">
              <a:solidFill>
                <a:srgbClr val="003399"/>
              </a:solidFill>
            </a:endParaRPr>
          </a:p>
        </p:txBody>
      </p:sp>
      <p:sp>
        <p:nvSpPr>
          <p:cNvPr id="5" name="Shape 2"/>
          <p:cNvSpPr/>
          <p:nvPr/>
        </p:nvSpPr>
        <p:spPr>
          <a:xfrm>
            <a:off x="382436" y="1178172"/>
            <a:ext cx="3679031" cy="90847"/>
          </a:xfrm>
          <a:prstGeom prst="roundRect">
            <a:avLst>
              <a:gd name="adj" fmla="val 195349"/>
            </a:avLst>
          </a:prstGeom>
          <a:solidFill>
            <a:srgbClr val="003399"/>
          </a:solidFill>
          <a:ln/>
        </p:spPr>
      </p:sp>
      <p:sp>
        <p:nvSpPr>
          <p:cNvPr id="6" name="Shape 3"/>
          <p:cNvSpPr/>
          <p:nvPr/>
        </p:nvSpPr>
        <p:spPr>
          <a:xfrm>
            <a:off x="2093749" y="903499"/>
            <a:ext cx="595313" cy="595313"/>
          </a:xfrm>
          <a:prstGeom prst="roundRect">
            <a:avLst>
              <a:gd name="adj" fmla="val 153600"/>
            </a:avLst>
          </a:prstGeom>
          <a:solidFill>
            <a:srgbClr val="003399"/>
          </a:solidFill>
          <a:ln/>
        </p:spPr>
      </p:sp>
      <p:pic>
        <p:nvPicPr>
          <p:cNvPr id="7" name="Image 1" descr="preencoded.png"/>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2221952" y="1059109"/>
            <a:ext cx="238125" cy="238125"/>
          </a:xfrm>
          <a:prstGeom prst="rect">
            <a:avLst/>
          </a:prstGeom>
        </p:spPr>
      </p:pic>
      <p:sp>
        <p:nvSpPr>
          <p:cNvPr id="8" name="Text 4"/>
          <p:cNvSpPr/>
          <p:nvPr/>
        </p:nvSpPr>
        <p:spPr>
          <a:xfrm>
            <a:off x="4359401" y="1100338"/>
            <a:ext cx="3636407" cy="284543"/>
          </a:xfrm>
          <a:prstGeom prst="rect">
            <a:avLst/>
          </a:prstGeom>
          <a:noFill/>
          <a:ln/>
        </p:spPr>
        <p:txBody>
          <a:bodyPr wrap="square" lIns="0" tIns="0" rIns="0" bIns="0" rtlCol="0" anchor="t"/>
          <a:lstStyle/>
          <a:p>
            <a:pPr marL="0" indent="0" algn="l">
              <a:lnSpc>
                <a:spcPts val="1950"/>
              </a:lnSpc>
              <a:buNone/>
            </a:pPr>
            <a:r>
              <a:rPr lang="uk-UA" sz="1950" b="1" dirty="0" smtClean="0">
                <a:solidFill>
                  <a:srgbClr val="003399"/>
                </a:solidFill>
                <a:latin typeface="Inter Bold" pitchFamily="34" charset="0"/>
                <a:ea typeface="Inter Bold" pitchFamily="34" charset="-122"/>
                <a:cs typeface="Inter Bold" pitchFamily="34" charset="-120"/>
              </a:rPr>
              <a:t>НАВЧАЛЬНА </a:t>
            </a:r>
            <a:r>
              <a:rPr lang="en-US" sz="1950" b="1" dirty="0" smtClean="0">
                <a:solidFill>
                  <a:srgbClr val="003399"/>
                </a:solidFill>
                <a:latin typeface="Inter Bold" pitchFamily="34" charset="0"/>
                <a:ea typeface="Inter Bold" pitchFamily="34" charset="-122"/>
                <a:cs typeface="Inter Bold" pitchFamily="34" charset="-120"/>
              </a:rPr>
              <a:t>ПРАКТИКА</a:t>
            </a:r>
            <a:endParaRPr lang="en-US" sz="1950" dirty="0">
              <a:solidFill>
                <a:srgbClr val="003399"/>
              </a:solidFill>
            </a:endParaRPr>
          </a:p>
        </p:txBody>
      </p:sp>
      <p:sp>
        <p:nvSpPr>
          <p:cNvPr id="9" name="Text 5"/>
          <p:cNvSpPr/>
          <p:nvPr/>
        </p:nvSpPr>
        <p:spPr>
          <a:xfrm>
            <a:off x="340251" y="1487609"/>
            <a:ext cx="8497593" cy="834682"/>
          </a:xfrm>
          <a:prstGeom prst="rect">
            <a:avLst/>
          </a:prstGeom>
          <a:noFill/>
          <a:ln/>
        </p:spPr>
        <p:txBody>
          <a:bodyPr wrap="square" lIns="0" tIns="0" rIns="0" bIns="0" rtlCol="0" anchor="t"/>
          <a:lstStyle/>
          <a:p>
            <a:pPr marL="0" indent="0" algn="l">
              <a:lnSpc>
                <a:spcPts val="1550"/>
              </a:lnSpc>
              <a:buNone/>
            </a:pPr>
            <a:r>
              <a:rPr lang="uk-UA" dirty="0">
                <a:latin typeface="Inter" pitchFamily="34" charset="0"/>
                <a:ea typeface="Inter" pitchFamily="34" charset="-122"/>
                <a:cs typeface="Inter" pitchFamily="34" charset="-120"/>
              </a:rPr>
              <a:t>9</a:t>
            </a:r>
            <a:r>
              <a:rPr lang="en-US" dirty="0" smtClean="0">
                <a:latin typeface="Inter" pitchFamily="34" charset="0"/>
                <a:ea typeface="Inter" pitchFamily="34" charset="-122"/>
                <a:cs typeface="Inter" pitchFamily="34" charset="-120"/>
              </a:rPr>
              <a:t> </a:t>
            </a:r>
            <a:r>
              <a:rPr lang="en-US" dirty="0">
                <a:latin typeface="Inter" pitchFamily="34" charset="0"/>
                <a:ea typeface="Inter" pitchFamily="34" charset="-122"/>
                <a:cs typeface="Inter" pitchFamily="34" charset="-120"/>
              </a:rPr>
              <a:t>кредитів ЄКТС </a:t>
            </a:r>
            <a:r>
              <a:rPr lang="en-US" dirty="0" smtClean="0">
                <a:latin typeface="Inter" pitchFamily="34" charset="0"/>
                <a:ea typeface="Inter" pitchFamily="34" charset="-122"/>
                <a:cs typeface="Inter" pitchFamily="34" charset="-120"/>
              </a:rPr>
              <a:t>(</a:t>
            </a:r>
            <a:r>
              <a:rPr lang="uk-UA" dirty="0">
                <a:latin typeface="Inter" pitchFamily="34" charset="0"/>
                <a:ea typeface="Inter" pitchFamily="34" charset="-122"/>
                <a:cs typeface="Inter" pitchFamily="34" charset="-120"/>
              </a:rPr>
              <a:t> </a:t>
            </a:r>
            <a:r>
              <a:rPr lang="uk-UA" dirty="0" smtClean="0">
                <a:latin typeface="Inter" pitchFamily="34" charset="0"/>
                <a:ea typeface="Inter" pitchFamily="34" charset="-122"/>
                <a:cs typeface="Inter" pitchFamily="34" charset="-120"/>
              </a:rPr>
              <a:t>3,8</a:t>
            </a:r>
            <a:r>
              <a:rPr lang="en-US" dirty="0" smtClean="0">
                <a:latin typeface="Inter" pitchFamily="34" charset="0"/>
                <a:ea typeface="Inter" pitchFamily="34" charset="-122"/>
                <a:cs typeface="Inter" pitchFamily="34" charset="-120"/>
              </a:rPr>
              <a:t>% </a:t>
            </a:r>
            <a:r>
              <a:rPr lang="en-US" dirty="0">
                <a:latin typeface="Inter" pitchFamily="34" charset="0"/>
                <a:ea typeface="Inter" pitchFamily="34" charset="-122"/>
                <a:cs typeface="Inter" pitchFamily="34" charset="-120"/>
              </a:rPr>
              <a:t>від загального обсягу програми</a:t>
            </a:r>
            <a:r>
              <a:rPr lang="en-US" dirty="0" smtClean="0">
                <a:latin typeface="Inter" pitchFamily="34" charset="0"/>
                <a:ea typeface="Inter" pitchFamily="34" charset="-122"/>
                <a:cs typeface="Inter" pitchFamily="34" charset="-120"/>
              </a:rPr>
              <a:t>)</a:t>
            </a:r>
            <a:endParaRPr lang="uk-UA" dirty="0" smtClean="0">
              <a:latin typeface="Inter" pitchFamily="34" charset="0"/>
              <a:ea typeface="Inter" pitchFamily="34" charset="-122"/>
              <a:cs typeface="Inter" pitchFamily="34" charset="-120"/>
            </a:endParaRPr>
          </a:p>
          <a:p>
            <a:pPr marL="0" indent="0" algn="l">
              <a:lnSpc>
                <a:spcPts val="1550"/>
              </a:lnSpc>
              <a:buNone/>
            </a:pPr>
            <a:r>
              <a:rPr lang="uk-UA" dirty="0" smtClean="0">
                <a:latin typeface="Inter" pitchFamily="34" charset="0"/>
                <a:ea typeface="Inter" pitchFamily="34" charset="-122"/>
                <a:cs typeface="Inter" pitchFamily="34" charset="-120"/>
              </a:rPr>
              <a:t>Спрямована на інтеграцію теоретичних знань та практичних </a:t>
            </a:r>
          </a:p>
          <a:p>
            <a:pPr marL="0" indent="0" algn="l">
              <a:lnSpc>
                <a:spcPts val="1550"/>
              </a:lnSpc>
              <a:buNone/>
            </a:pPr>
            <a:r>
              <a:rPr lang="uk-UA" dirty="0" smtClean="0">
                <a:latin typeface="Inter" pitchFamily="34" charset="0"/>
                <a:ea typeface="Inter" pitchFamily="34" charset="-122"/>
                <a:cs typeface="Inter" pitchFamily="34" charset="-120"/>
              </a:rPr>
              <a:t>навичок управління створення та монетизцію продуктів креативних індуструй</a:t>
            </a:r>
          </a:p>
          <a:p>
            <a:pPr marL="0" indent="0" algn="l">
              <a:lnSpc>
                <a:spcPts val="1550"/>
              </a:lnSpc>
              <a:buNone/>
            </a:pPr>
            <a:endParaRPr lang="en-US" sz="1550" dirty="0"/>
          </a:p>
        </p:txBody>
      </p:sp>
      <p:sp>
        <p:nvSpPr>
          <p:cNvPr id="10" name="Shape 6"/>
          <p:cNvSpPr/>
          <p:nvPr/>
        </p:nvSpPr>
        <p:spPr>
          <a:xfrm>
            <a:off x="5042570" y="5995981"/>
            <a:ext cx="3801665" cy="2176224"/>
          </a:xfrm>
          <a:prstGeom prst="roundRect">
            <a:avLst>
              <a:gd name="adj" fmla="val 5042"/>
            </a:avLst>
          </a:prstGeom>
          <a:solidFill>
            <a:srgbClr val="FAFFFA">
              <a:alpha val="75000"/>
            </a:srgbClr>
          </a:solidFill>
          <a:ln/>
        </p:spPr>
      </p:sp>
      <p:sp>
        <p:nvSpPr>
          <p:cNvPr id="11" name="Shape 7"/>
          <p:cNvSpPr/>
          <p:nvPr/>
        </p:nvSpPr>
        <p:spPr>
          <a:xfrm>
            <a:off x="340251" y="4716432"/>
            <a:ext cx="3679031" cy="91440"/>
          </a:xfrm>
          <a:prstGeom prst="roundRect">
            <a:avLst>
              <a:gd name="adj" fmla="val 195349"/>
            </a:avLst>
          </a:prstGeom>
          <a:solidFill>
            <a:srgbClr val="003399"/>
          </a:solidFill>
          <a:ln/>
        </p:spPr>
      </p:sp>
      <p:sp>
        <p:nvSpPr>
          <p:cNvPr id="12" name="Shape 8"/>
          <p:cNvSpPr/>
          <p:nvPr/>
        </p:nvSpPr>
        <p:spPr>
          <a:xfrm>
            <a:off x="2043357" y="4505691"/>
            <a:ext cx="595313" cy="595313"/>
          </a:xfrm>
          <a:prstGeom prst="roundRect">
            <a:avLst>
              <a:gd name="adj" fmla="val 153600"/>
            </a:avLst>
          </a:prstGeom>
          <a:solidFill>
            <a:srgbClr val="003399"/>
          </a:solidFill>
          <a:ln/>
        </p:spPr>
      </p:sp>
      <p:pic>
        <p:nvPicPr>
          <p:cNvPr id="13" name="Image 2" descr="preencoded.png"/>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147101" y="4609435"/>
            <a:ext cx="387826" cy="387826"/>
          </a:xfrm>
          <a:prstGeom prst="rect">
            <a:avLst/>
          </a:prstGeom>
        </p:spPr>
      </p:pic>
      <p:sp>
        <p:nvSpPr>
          <p:cNvPr id="14" name="Text 9"/>
          <p:cNvSpPr/>
          <p:nvPr/>
        </p:nvSpPr>
        <p:spPr>
          <a:xfrm>
            <a:off x="4313529" y="4671401"/>
            <a:ext cx="4389794" cy="347611"/>
          </a:xfrm>
          <a:prstGeom prst="rect">
            <a:avLst/>
          </a:prstGeom>
          <a:noFill/>
          <a:ln/>
        </p:spPr>
        <p:txBody>
          <a:bodyPr wrap="square" lIns="0" tIns="0" rIns="0" bIns="0" rtlCol="0" anchor="t"/>
          <a:lstStyle/>
          <a:p>
            <a:pPr marL="0" indent="0" algn="l">
              <a:lnSpc>
                <a:spcPts val="1950"/>
              </a:lnSpc>
              <a:buNone/>
            </a:pPr>
            <a:r>
              <a:rPr lang="uk-UA" sz="1950" b="1" dirty="0" smtClean="0">
                <a:solidFill>
                  <a:srgbClr val="003399"/>
                </a:solidFill>
                <a:latin typeface="Inter Bold" pitchFamily="34" charset="0"/>
                <a:ea typeface="Inter Bold" pitchFamily="34" charset="-122"/>
                <a:cs typeface="Inter Bold" pitchFamily="34" charset="-120"/>
              </a:rPr>
              <a:t>ВИРОБНИЧА П</a:t>
            </a:r>
            <a:r>
              <a:rPr lang="en-US" sz="1950" b="1" dirty="0" smtClean="0">
                <a:solidFill>
                  <a:srgbClr val="003399"/>
                </a:solidFill>
                <a:latin typeface="Inter Bold" pitchFamily="34" charset="0"/>
                <a:ea typeface="Inter Bold" pitchFamily="34" charset="-122"/>
                <a:cs typeface="Inter Bold" pitchFamily="34" charset="-120"/>
              </a:rPr>
              <a:t>РАКТИЧНА</a:t>
            </a:r>
            <a:endParaRPr lang="en-US" sz="1950" dirty="0">
              <a:solidFill>
                <a:srgbClr val="003399"/>
              </a:solidFill>
            </a:endParaRPr>
          </a:p>
        </p:txBody>
      </p:sp>
      <p:sp>
        <p:nvSpPr>
          <p:cNvPr id="15" name="Text 10"/>
          <p:cNvSpPr/>
          <p:nvPr/>
        </p:nvSpPr>
        <p:spPr>
          <a:xfrm>
            <a:off x="346642" y="5101004"/>
            <a:ext cx="7746921" cy="669519"/>
          </a:xfrm>
          <a:prstGeom prst="rect">
            <a:avLst/>
          </a:prstGeom>
          <a:noFill/>
          <a:ln/>
        </p:spPr>
        <p:txBody>
          <a:bodyPr wrap="square" lIns="0" tIns="0" rIns="0" bIns="0" rtlCol="0" anchor="t"/>
          <a:lstStyle/>
          <a:p>
            <a:pPr>
              <a:lnSpc>
                <a:spcPts val="1550"/>
              </a:lnSpc>
            </a:pPr>
            <a:r>
              <a:rPr lang="ru-RU" dirty="0" smtClean="0">
                <a:latin typeface="Inter" pitchFamily="34" charset="0"/>
                <a:ea typeface="Inter" pitchFamily="34" charset="-122"/>
                <a:cs typeface="Inter" pitchFamily="34" charset="-120"/>
              </a:rPr>
              <a:t>8 </a:t>
            </a:r>
            <a:r>
              <a:rPr lang="ru-RU" dirty="0">
                <a:latin typeface="Inter" pitchFamily="34" charset="0"/>
                <a:ea typeface="Inter" pitchFamily="34" charset="-122"/>
                <a:cs typeface="Inter" pitchFamily="34" charset="-120"/>
              </a:rPr>
              <a:t>кредитів ЄКТС ( </a:t>
            </a:r>
            <a:r>
              <a:rPr lang="ru-RU" dirty="0" smtClean="0">
                <a:latin typeface="Inter" pitchFamily="34" charset="0"/>
                <a:ea typeface="Inter" pitchFamily="34" charset="-122"/>
                <a:cs typeface="Inter" pitchFamily="34" charset="-120"/>
              </a:rPr>
              <a:t>3,3 % </a:t>
            </a:r>
            <a:r>
              <a:rPr lang="ru-RU" dirty="0">
                <a:latin typeface="Inter" pitchFamily="34" charset="0"/>
                <a:ea typeface="Inter" pitchFamily="34" charset="-122"/>
                <a:cs typeface="Inter" pitchFamily="34" charset="-120"/>
              </a:rPr>
              <a:t>від загального обсягу програми</a:t>
            </a:r>
            <a:r>
              <a:rPr lang="ru-RU" dirty="0" smtClean="0">
                <a:latin typeface="Inter" pitchFamily="34" charset="0"/>
                <a:ea typeface="Inter" pitchFamily="34" charset="-122"/>
                <a:cs typeface="Inter" pitchFamily="34" charset="-120"/>
              </a:rPr>
              <a:t>)</a:t>
            </a:r>
            <a:endParaRPr lang="uk-UA" dirty="0" smtClean="0">
              <a:latin typeface="Inter" pitchFamily="34" charset="0"/>
              <a:ea typeface="Inter" pitchFamily="34" charset="-122"/>
              <a:cs typeface="Inter" pitchFamily="34" charset="-120"/>
            </a:endParaRPr>
          </a:p>
          <a:p>
            <a:pPr marL="0" indent="0" algn="l">
              <a:lnSpc>
                <a:spcPts val="1550"/>
              </a:lnSpc>
              <a:buNone/>
            </a:pPr>
            <a:r>
              <a:rPr lang="uk-UA" dirty="0" smtClean="0">
                <a:latin typeface="Inter" pitchFamily="34" charset="0"/>
                <a:ea typeface="Inter" pitchFamily="34" charset="-122"/>
                <a:cs typeface="Inter" pitchFamily="34" charset="-120"/>
              </a:rPr>
              <a:t>Спрямована на ф</a:t>
            </a:r>
            <a:r>
              <a:rPr lang="en-US" dirty="0" smtClean="0">
                <a:latin typeface="Inter" pitchFamily="34" charset="0"/>
                <a:ea typeface="Inter" pitchFamily="34" charset="-122"/>
                <a:cs typeface="Inter" pitchFamily="34" charset="-120"/>
              </a:rPr>
              <a:t>ормування </a:t>
            </a:r>
            <a:r>
              <a:rPr lang="en-US" dirty="0">
                <a:latin typeface="Inter" pitchFamily="34" charset="0"/>
                <a:ea typeface="Inter" pitchFamily="34" charset="-122"/>
                <a:cs typeface="Inter" pitchFamily="34" charset="-120"/>
              </a:rPr>
              <a:t>прикладних професійних навичок </a:t>
            </a:r>
            <a:endParaRPr lang="uk-UA" dirty="0" smtClean="0">
              <a:latin typeface="Inter" pitchFamily="34" charset="0"/>
              <a:ea typeface="Inter" pitchFamily="34" charset="-122"/>
              <a:cs typeface="Inter" pitchFamily="34" charset="-120"/>
            </a:endParaRPr>
          </a:p>
          <a:p>
            <a:pPr marL="0" indent="0" algn="l">
              <a:lnSpc>
                <a:spcPts val="1550"/>
              </a:lnSpc>
              <a:buNone/>
            </a:pPr>
            <a:r>
              <a:rPr lang="en-US" dirty="0" smtClean="0">
                <a:latin typeface="Inter" pitchFamily="34" charset="0"/>
                <a:ea typeface="Inter" pitchFamily="34" charset="-122"/>
                <a:cs typeface="Inter" pitchFamily="34" charset="-120"/>
              </a:rPr>
              <a:t>у </a:t>
            </a:r>
            <a:r>
              <a:rPr lang="en-US" dirty="0">
                <a:latin typeface="Inter" pitchFamily="34" charset="0"/>
                <a:ea typeface="Inter" pitchFamily="34" charset="-122"/>
                <a:cs typeface="Inter" pitchFamily="34" charset="-120"/>
              </a:rPr>
              <a:t>реальних виробничих умовах</a:t>
            </a:r>
            <a:endParaRPr lang="en-US" dirty="0"/>
          </a:p>
        </p:txBody>
      </p:sp>
      <p:sp>
        <p:nvSpPr>
          <p:cNvPr id="16" name="Shape 11"/>
          <p:cNvSpPr/>
          <p:nvPr/>
        </p:nvSpPr>
        <p:spPr>
          <a:xfrm>
            <a:off x="6817585" y="6184375"/>
            <a:ext cx="7556421" cy="1481495"/>
          </a:xfrm>
          <a:prstGeom prst="roundRect">
            <a:avLst>
              <a:gd name="adj" fmla="val 7407"/>
            </a:avLst>
          </a:prstGeom>
          <a:solidFill>
            <a:srgbClr val="FAFFFA">
              <a:alpha val="75000"/>
            </a:srgbClr>
          </a:solidFill>
          <a:ln/>
        </p:spPr>
      </p:sp>
      <p:sp>
        <p:nvSpPr>
          <p:cNvPr id="17" name="Shape 12"/>
          <p:cNvSpPr/>
          <p:nvPr/>
        </p:nvSpPr>
        <p:spPr>
          <a:xfrm>
            <a:off x="346642" y="6815585"/>
            <a:ext cx="3695621" cy="77071"/>
          </a:xfrm>
          <a:prstGeom prst="roundRect">
            <a:avLst>
              <a:gd name="adj" fmla="val 195349"/>
            </a:avLst>
          </a:prstGeom>
          <a:solidFill>
            <a:srgbClr val="003399"/>
          </a:solidFill>
          <a:ln/>
        </p:spPr>
      </p:sp>
      <p:sp>
        <p:nvSpPr>
          <p:cNvPr id="18" name="Shape 13"/>
          <p:cNvSpPr/>
          <p:nvPr/>
        </p:nvSpPr>
        <p:spPr>
          <a:xfrm>
            <a:off x="2001171" y="6587619"/>
            <a:ext cx="595313" cy="595313"/>
          </a:xfrm>
          <a:prstGeom prst="roundRect">
            <a:avLst>
              <a:gd name="adj" fmla="val 153600"/>
            </a:avLst>
          </a:prstGeom>
          <a:solidFill>
            <a:srgbClr val="003399"/>
          </a:solidFill>
          <a:ln/>
        </p:spPr>
      </p:sp>
      <p:pic>
        <p:nvPicPr>
          <p:cNvPr id="19" name="Image 3" descr="preencoded.png"/>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179766" y="6742241"/>
            <a:ext cx="238125" cy="238125"/>
          </a:xfrm>
          <a:prstGeom prst="rect">
            <a:avLst/>
          </a:prstGeom>
        </p:spPr>
      </p:pic>
      <p:sp>
        <p:nvSpPr>
          <p:cNvPr id="20" name="Text 14"/>
          <p:cNvSpPr/>
          <p:nvPr/>
        </p:nvSpPr>
        <p:spPr>
          <a:xfrm>
            <a:off x="4313529" y="6770100"/>
            <a:ext cx="4366736" cy="248126"/>
          </a:xfrm>
          <a:prstGeom prst="rect">
            <a:avLst/>
          </a:prstGeom>
          <a:noFill/>
          <a:ln/>
        </p:spPr>
        <p:txBody>
          <a:bodyPr wrap="none" lIns="0" tIns="0" rIns="0" bIns="0" rtlCol="0" anchor="t"/>
          <a:lstStyle/>
          <a:p>
            <a:pPr marL="0" indent="0" algn="l">
              <a:lnSpc>
                <a:spcPts val="1950"/>
              </a:lnSpc>
              <a:buNone/>
            </a:pPr>
            <a:r>
              <a:rPr lang="en-US" sz="1950" b="1" dirty="0">
                <a:solidFill>
                  <a:srgbClr val="003399"/>
                </a:solidFill>
                <a:latin typeface="Inter Bold" pitchFamily="34" charset="0"/>
                <a:ea typeface="Inter Bold" pitchFamily="34" charset="-122"/>
                <a:cs typeface="Inter Bold" pitchFamily="34" charset="-120"/>
              </a:rPr>
              <a:t>РЕАЛЬНІ </a:t>
            </a:r>
            <a:r>
              <a:rPr lang="uk-UA" sz="1950" b="1" dirty="0" smtClean="0">
                <a:solidFill>
                  <a:srgbClr val="003399"/>
                </a:solidFill>
                <a:latin typeface="Inter Bold" pitchFamily="34" charset="0"/>
                <a:ea typeface="Inter Bold" pitchFamily="34" charset="-122"/>
                <a:cs typeface="Inter Bold" pitchFamily="34" charset="-120"/>
              </a:rPr>
              <a:t>ПРАКТИЧНІ КЕЙСИ</a:t>
            </a:r>
            <a:endParaRPr lang="en-US" sz="1950" dirty="0">
              <a:solidFill>
                <a:srgbClr val="003399"/>
              </a:solidFill>
            </a:endParaRPr>
          </a:p>
        </p:txBody>
      </p:sp>
      <p:sp>
        <p:nvSpPr>
          <p:cNvPr id="21" name="Text 15"/>
          <p:cNvSpPr/>
          <p:nvPr/>
        </p:nvSpPr>
        <p:spPr>
          <a:xfrm>
            <a:off x="340251" y="7286904"/>
            <a:ext cx="8503984" cy="735093"/>
          </a:xfrm>
          <a:prstGeom prst="rect">
            <a:avLst/>
          </a:prstGeom>
          <a:noFill/>
          <a:ln/>
        </p:spPr>
        <p:txBody>
          <a:bodyPr wrap="square" lIns="0" tIns="0" rIns="0" bIns="0" rtlCol="0" anchor="t"/>
          <a:lstStyle/>
          <a:p>
            <a:pPr>
              <a:lnSpc>
                <a:spcPts val="1550"/>
              </a:lnSpc>
            </a:pPr>
            <a:r>
              <a:rPr lang="en-US" dirty="0">
                <a:latin typeface="Inter" pitchFamily="34" charset="0"/>
                <a:ea typeface="Inter" pitchFamily="34" charset="-122"/>
                <a:cs typeface="Inter" pitchFamily="34" charset="-120"/>
              </a:rPr>
              <a:t>Орієнтація на </a:t>
            </a:r>
            <a:r>
              <a:rPr lang="uk-UA" dirty="0" smtClean="0">
                <a:latin typeface="Inter" pitchFamily="34" charset="0"/>
                <a:ea typeface="Inter" pitchFamily="34" charset="-122"/>
                <a:cs typeface="Inter" pitchFamily="34" charset="-120"/>
              </a:rPr>
              <a:t>досвід прийняття рішень, навички критичного аналізу </a:t>
            </a:r>
          </a:p>
          <a:p>
            <a:pPr>
              <a:lnSpc>
                <a:spcPts val="1550"/>
              </a:lnSpc>
            </a:pPr>
            <a:r>
              <a:rPr lang="uk-UA" dirty="0" smtClean="0">
                <a:latin typeface="Inter" pitchFamily="34" charset="0"/>
                <a:ea typeface="Inter" pitchFamily="34" charset="-122"/>
                <a:cs typeface="Inter" pitchFamily="34" charset="-120"/>
              </a:rPr>
              <a:t> та </a:t>
            </a:r>
            <a:r>
              <a:rPr lang="ru-RU" dirty="0" smtClean="0">
                <a:latin typeface="Inter" pitchFamily="34" charset="0"/>
                <a:ea typeface="Inter" pitchFamily="34" charset="-122"/>
                <a:cs typeface="Inter" pitchFamily="34" charset="-120"/>
              </a:rPr>
              <a:t>формування </a:t>
            </a:r>
            <a:r>
              <a:rPr lang="ru-RU" dirty="0">
                <a:latin typeface="Inter" pitchFamily="34" charset="0"/>
                <a:ea typeface="Inter" pitchFamily="34" charset="-122"/>
                <a:cs typeface="Inter" pitchFamily="34" charset="-120"/>
              </a:rPr>
              <a:t>готовності до вирішення конкретних </a:t>
            </a:r>
            <a:r>
              <a:rPr lang="ru-RU" dirty="0" smtClean="0">
                <a:latin typeface="Inter" pitchFamily="34" charset="0"/>
                <a:ea typeface="Inter" pitchFamily="34" charset="-122"/>
                <a:cs typeface="Inter" pitchFamily="34" charset="-120"/>
              </a:rPr>
              <a:t>професійних</a:t>
            </a:r>
          </a:p>
          <a:p>
            <a:pPr>
              <a:lnSpc>
                <a:spcPts val="1550"/>
              </a:lnSpc>
            </a:pPr>
            <a:r>
              <a:rPr lang="ru-RU" dirty="0" smtClean="0">
                <a:latin typeface="Inter" pitchFamily="34" charset="0"/>
                <a:ea typeface="Inter" pitchFamily="34" charset="-122"/>
                <a:cs typeface="Inter" pitchFamily="34" charset="-120"/>
              </a:rPr>
              <a:t> </a:t>
            </a:r>
            <a:r>
              <a:rPr lang="ru-RU" dirty="0">
                <a:latin typeface="Inter" pitchFamily="34" charset="0"/>
                <a:ea typeface="Inter" pitchFamily="34" charset="-122"/>
                <a:cs typeface="Inter" pitchFamily="34" charset="-120"/>
              </a:rPr>
              <a:t>викликів у креативній індустрії.</a:t>
            </a:r>
            <a:endParaRPr lang="en-US" dirty="0"/>
          </a:p>
        </p:txBody>
      </p:sp>
      <p:graphicFrame>
        <p:nvGraphicFramePr>
          <p:cNvPr id="22" name="Таблица 21"/>
          <p:cNvGraphicFramePr>
            <a:graphicFrameLocks noGrp="1"/>
          </p:cNvGraphicFramePr>
          <p:nvPr>
            <p:extLst>
              <p:ext uri="{D42A27DB-BD31-4B8C-83A1-F6EECF244321}">
                <p14:modId xmlns:p14="http://schemas.microsoft.com/office/powerpoint/2010/main" val="1079452810"/>
              </p:ext>
            </p:extLst>
          </p:nvPr>
        </p:nvGraphicFramePr>
        <p:xfrm>
          <a:off x="1171510" y="2496062"/>
          <a:ext cx="5981700" cy="1645920"/>
        </p:xfrm>
        <a:graphic>
          <a:graphicData uri="http://schemas.openxmlformats.org/drawingml/2006/table">
            <a:tbl>
              <a:tblPr firstRow="1" firstCol="1" bandRow="1"/>
              <a:tblGrid>
                <a:gridCol w="822412">
                  <a:extLst>
                    <a:ext uri="{9D8B030D-6E8A-4147-A177-3AD203B41FA5}">
                      <a16:colId xmlns:a16="http://schemas.microsoft.com/office/drawing/2014/main" val="3719853051"/>
                    </a:ext>
                  </a:extLst>
                </a:gridCol>
                <a:gridCol w="3454767">
                  <a:extLst>
                    <a:ext uri="{9D8B030D-6E8A-4147-A177-3AD203B41FA5}">
                      <a16:colId xmlns:a16="http://schemas.microsoft.com/office/drawing/2014/main" val="146156937"/>
                    </a:ext>
                  </a:extLst>
                </a:gridCol>
                <a:gridCol w="776052">
                  <a:extLst>
                    <a:ext uri="{9D8B030D-6E8A-4147-A177-3AD203B41FA5}">
                      <a16:colId xmlns:a16="http://schemas.microsoft.com/office/drawing/2014/main" val="681338805"/>
                    </a:ext>
                  </a:extLst>
                </a:gridCol>
                <a:gridCol w="928469">
                  <a:extLst>
                    <a:ext uri="{9D8B030D-6E8A-4147-A177-3AD203B41FA5}">
                      <a16:colId xmlns:a16="http://schemas.microsoft.com/office/drawing/2014/main" val="1153860592"/>
                    </a:ext>
                  </a:extLst>
                </a:gridCol>
              </a:tblGrid>
              <a:tr h="0">
                <a:tc gridSpan="4">
                  <a:txBody>
                    <a:bodyPr/>
                    <a:lstStyle/>
                    <a:p>
                      <a:pPr algn="ctr">
                        <a:spcAft>
                          <a:spcPts val="0"/>
                        </a:spcAft>
                      </a:pPr>
                      <a:r>
                        <a:rPr lang="uk-UA" sz="1200" b="1" dirty="0" smtClean="0">
                          <a:effectLst/>
                          <a:latin typeface="Times New Roman" panose="02020603050405020304" pitchFamily="18" charset="0"/>
                          <a:ea typeface="Times New Roman" panose="02020603050405020304" pitchFamily="18" charset="0"/>
                        </a:rPr>
                        <a:t>Навчальні </a:t>
                      </a:r>
                      <a:r>
                        <a:rPr lang="uk-UA" sz="1200" b="1" dirty="0">
                          <a:effectLst/>
                          <a:latin typeface="Times New Roman" panose="02020603050405020304" pitchFamily="18" charset="0"/>
                          <a:ea typeface="Times New Roman" panose="02020603050405020304" pitchFamily="18" charset="0"/>
                        </a:rPr>
                        <a:t>практики</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4579750"/>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НП 1</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dirty="0">
                          <a:effectLst/>
                          <a:latin typeface="Times New Roman" panose="02020603050405020304" pitchFamily="18" charset="0"/>
                          <a:ea typeface="Times New Roman" panose="02020603050405020304" pitchFamily="18" charset="0"/>
                        </a:rPr>
                        <a:t>Менеджмент національної ідентичності</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2,0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диф. 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648179"/>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НП 2</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dirty="0">
                          <a:effectLst/>
                          <a:latin typeface="Times New Roman" panose="02020603050405020304" pitchFamily="18" charset="0"/>
                          <a:ea typeface="Times New Roman" panose="02020603050405020304" pitchFamily="18" charset="0"/>
                        </a:rPr>
                        <a:t>Цифровий менеджмент у креативних індустріях</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диф. 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490920"/>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НП 3</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dirty="0">
                          <a:effectLst/>
                          <a:latin typeface="Times New Roman" panose="02020603050405020304" pitchFamily="18" charset="0"/>
                          <a:ea typeface="Times New Roman" panose="02020603050405020304" pitchFamily="18" charset="0"/>
                        </a:rPr>
                        <a:t>Основи креативного мислення та командної роботи</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диф. 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5847613"/>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НП 4</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dirty="0">
                          <a:effectLst/>
                          <a:latin typeface="Times New Roman" panose="02020603050405020304" pitchFamily="18" charset="0"/>
                          <a:ea typeface="Times New Roman" panose="02020603050405020304" pitchFamily="18" charset="0"/>
                        </a:rPr>
                        <a:t>Менеджмент емоцій та креативності</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диф. 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753932"/>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НП 5</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dirty="0">
                          <a:effectLst/>
                          <a:latin typeface="Times New Roman" panose="02020603050405020304" pitchFamily="18" charset="0"/>
                          <a:ea typeface="Times New Roman" panose="02020603050405020304" pitchFamily="18" charset="0"/>
                        </a:rPr>
                        <a:t>Проєкт-менеджмент креативних продуктів та послуг</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2,0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диф. 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5250185"/>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НП 6</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dirty="0">
                          <a:effectLst/>
                          <a:latin typeface="Times New Roman" panose="02020603050405020304" pitchFamily="18" charset="0"/>
                          <a:ea typeface="Times New Roman" panose="02020603050405020304" pitchFamily="18" charset="0"/>
                        </a:rPr>
                        <a:t>Фандрайзинг та грантовий менеджмент </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диф. 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785190"/>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НП 7</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200" dirty="0">
                          <a:effectLst/>
                          <a:latin typeface="Times New Roman" panose="02020603050405020304" pitchFamily="18" charset="0"/>
                          <a:ea typeface="Times New Roman" panose="02020603050405020304" pitchFamily="18" charset="0"/>
                        </a:rPr>
                        <a:t>Фінансування креативних стартапів</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1,0</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диф. залік</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1974709"/>
                  </a:ext>
                </a:extLst>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val="716088752"/>
              </p:ext>
            </p:extLst>
          </p:nvPr>
        </p:nvGraphicFramePr>
        <p:xfrm>
          <a:off x="1218934" y="5831523"/>
          <a:ext cx="5981700" cy="583901"/>
        </p:xfrm>
        <a:graphic>
          <a:graphicData uri="http://schemas.openxmlformats.org/drawingml/2006/table">
            <a:tbl>
              <a:tblPr firstRow="1" firstCol="1" bandRow="1"/>
              <a:tblGrid>
                <a:gridCol w="822412">
                  <a:extLst>
                    <a:ext uri="{9D8B030D-6E8A-4147-A177-3AD203B41FA5}">
                      <a16:colId xmlns:a16="http://schemas.microsoft.com/office/drawing/2014/main" val="664175184"/>
                    </a:ext>
                  </a:extLst>
                </a:gridCol>
                <a:gridCol w="3454767">
                  <a:extLst>
                    <a:ext uri="{9D8B030D-6E8A-4147-A177-3AD203B41FA5}">
                      <a16:colId xmlns:a16="http://schemas.microsoft.com/office/drawing/2014/main" val="4097377510"/>
                    </a:ext>
                  </a:extLst>
                </a:gridCol>
                <a:gridCol w="776052">
                  <a:extLst>
                    <a:ext uri="{9D8B030D-6E8A-4147-A177-3AD203B41FA5}">
                      <a16:colId xmlns:a16="http://schemas.microsoft.com/office/drawing/2014/main" val="2981298740"/>
                    </a:ext>
                  </a:extLst>
                </a:gridCol>
                <a:gridCol w="928469">
                  <a:extLst>
                    <a:ext uri="{9D8B030D-6E8A-4147-A177-3AD203B41FA5}">
                      <a16:colId xmlns:a16="http://schemas.microsoft.com/office/drawing/2014/main" val="3391692408"/>
                    </a:ext>
                  </a:extLst>
                </a:gridCol>
              </a:tblGrid>
              <a:tr h="0">
                <a:tc gridSpan="4">
                  <a:txBody>
                    <a:bodyPr/>
                    <a:lstStyle/>
                    <a:p>
                      <a:pPr algn="ctr">
                        <a:spcAft>
                          <a:spcPts val="0"/>
                        </a:spcAft>
                      </a:pPr>
                      <a:r>
                        <a:rPr lang="uk-UA" sz="1200" b="1" dirty="0" smtClean="0">
                          <a:effectLst/>
                          <a:latin typeface="Times New Roman" panose="02020603050405020304" pitchFamily="18" charset="0"/>
                          <a:ea typeface="Times New Roman" panose="02020603050405020304" pitchFamily="18" charset="0"/>
                        </a:rPr>
                        <a:t> </a:t>
                      </a:r>
                      <a:r>
                        <a:rPr lang="uk-UA" sz="1200" b="1" dirty="0">
                          <a:effectLst/>
                          <a:latin typeface="Times New Roman" panose="02020603050405020304" pitchFamily="18" charset="0"/>
                          <a:ea typeface="Times New Roman" panose="02020603050405020304" pitchFamily="18" charset="0"/>
                        </a:rPr>
                        <a:t>Виробничі практики</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32435258"/>
                  </a:ext>
                </a:extLst>
              </a:tr>
              <a:tr h="218141">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ВП 1</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Виробнича практика </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захист звіту</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967747"/>
                  </a:ext>
                </a:extLst>
              </a:tr>
              <a:tr h="0">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ПП 1</a:t>
                      </a:r>
                      <a:endParaRPr lang="en-US" sz="1200" dirty="0">
                        <a:effectLst/>
                        <a:latin typeface="Times New Roman" panose="02020603050405020304" pitchFamily="18" charset="0"/>
                        <a:ea typeface="Times New Roman" panose="02020603050405020304" pitchFamily="18" charset="0"/>
                      </a:endParaRPr>
                    </a:p>
                  </a:txBody>
                  <a:tcPr marL="17780" marR="177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uk-UA" sz="1200" dirty="0">
                          <a:effectLst/>
                          <a:latin typeface="Times New Roman" panose="02020603050405020304" pitchFamily="18" charset="0"/>
                          <a:ea typeface="Times New Roman" panose="02020603050405020304" pitchFamily="18" charset="0"/>
                        </a:rPr>
                        <a:t>Переддипломна практика</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4,0</a:t>
                      </a:r>
                      <a:endParaRPr lang="en-US" sz="1200" dirty="0">
                        <a:effectLst/>
                        <a:latin typeface="Times New Roman" panose="02020603050405020304" pitchFamily="18" charset="0"/>
                        <a:ea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uk-UA" sz="1200" dirty="0">
                          <a:effectLst/>
                          <a:latin typeface="Times New Roman" panose="02020603050405020304" pitchFamily="18" charset="0"/>
                          <a:ea typeface="Times New Roman" panose="02020603050405020304" pitchFamily="18" charset="0"/>
                        </a:rPr>
                        <a:t>захист звіту</a:t>
                      </a:r>
                      <a:endParaRPr lang="en-US" sz="1200" dirty="0">
                        <a:effectLst/>
                        <a:latin typeface="Times New Roman" panose="02020603050405020304" pitchFamily="18" charset="0"/>
                        <a:ea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1117242"/>
                  </a:ext>
                </a:extLst>
              </a:tr>
            </a:tbl>
          </a:graphicData>
        </a:graphic>
      </p:graphicFrame>
      <p:pic>
        <p:nvPicPr>
          <p:cNvPr id="25" name="Рисунок 24"/>
          <p:cNvPicPr>
            <a:picLocks noChangeAspect="1"/>
          </p:cNvPicPr>
          <p:nvPr/>
        </p:nvPicPr>
        <p:blipFill rotWithShape="1">
          <a:blip r:embed="rId10"/>
          <a:srcRect l="4801" t="2838" r="4760" b="16752"/>
          <a:stretch/>
        </p:blipFill>
        <p:spPr>
          <a:xfrm>
            <a:off x="7995808" y="73380"/>
            <a:ext cx="6641429" cy="815622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1405758" y="342557"/>
            <a:ext cx="5056510" cy="337423"/>
          </a:xfrm>
          <a:prstGeom prst="rect">
            <a:avLst/>
          </a:prstGeom>
          <a:noFill/>
          <a:ln/>
        </p:spPr>
        <p:txBody>
          <a:bodyPr wrap="none" lIns="0" tIns="0" rIns="0" bIns="0" rtlCol="0" anchor="t"/>
          <a:lstStyle/>
          <a:p>
            <a:pPr marL="0" indent="0" algn="l">
              <a:lnSpc>
                <a:spcPts val="3900"/>
              </a:lnSpc>
              <a:buNone/>
            </a:pPr>
            <a:r>
              <a:rPr lang="en-US" sz="2800" b="1" dirty="0">
                <a:solidFill>
                  <a:srgbClr val="003399"/>
                </a:solidFill>
                <a:latin typeface="Inter Bold" pitchFamily="34" charset="0"/>
                <a:ea typeface="Inter Bold" pitchFamily="34" charset="-122"/>
                <a:cs typeface="Inter Bold" pitchFamily="34" charset="-120"/>
              </a:rPr>
              <a:t>АТЕСТАЦІЯ ВИПУСКНИКІВ</a:t>
            </a:r>
            <a:endParaRPr lang="en-US" sz="2800" dirty="0">
              <a:solidFill>
                <a:srgbClr val="003399"/>
              </a:solidFill>
            </a:endParaRPr>
          </a:p>
        </p:txBody>
      </p:sp>
      <p:sp>
        <p:nvSpPr>
          <p:cNvPr id="9" name="Shape 7"/>
          <p:cNvSpPr/>
          <p:nvPr/>
        </p:nvSpPr>
        <p:spPr>
          <a:xfrm>
            <a:off x="746002" y="2814331"/>
            <a:ext cx="6453455" cy="988004"/>
          </a:xfrm>
          <a:prstGeom prst="rect">
            <a:avLst/>
          </a:prstGeom>
          <a:solidFill>
            <a:schemeClr val="accent5">
              <a:lumMod val="20000"/>
              <a:lumOff val="80000"/>
            </a:schemeClr>
          </a:solidFill>
          <a:ln/>
        </p:spPr>
      </p:sp>
      <p:sp>
        <p:nvSpPr>
          <p:cNvPr id="11" name="Text 9"/>
          <p:cNvSpPr/>
          <p:nvPr/>
        </p:nvSpPr>
        <p:spPr>
          <a:xfrm>
            <a:off x="2134032" y="1279000"/>
            <a:ext cx="3325773" cy="248126"/>
          </a:xfrm>
          <a:prstGeom prst="rect">
            <a:avLst/>
          </a:prstGeom>
          <a:noFill/>
          <a:ln/>
        </p:spPr>
        <p:txBody>
          <a:bodyPr wrap="none" lIns="0" tIns="0" rIns="0" bIns="0" rtlCol="0" anchor="t"/>
          <a:lstStyle/>
          <a:p>
            <a:pPr marL="0" indent="0" algn="l">
              <a:lnSpc>
                <a:spcPts val="1950"/>
              </a:lnSpc>
              <a:buNone/>
            </a:pPr>
            <a:r>
              <a:rPr lang="en-US" sz="1950" b="1" dirty="0">
                <a:latin typeface="Inter Bold" pitchFamily="34" charset="0"/>
                <a:ea typeface="Inter Bold" pitchFamily="34" charset="-122"/>
                <a:cs typeface="Inter Bold" pitchFamily="34" charset="-120"/>
              </a:rPr>
              <a:t>КВАЛІФІКАЦІЙНА РОБОТА</a:t>
            </a:r>
            <a:endParaRPr lang="en-US" sz="1950" dirty="0"/>
          </a:p>
        </p:txBody>
      </p:sp>
      <p:sp>
        <p:nvSpPr>
          <p:cNvPr id="12" name="Text 10"/>
          <p:cNvSpPr/>
          <p:nvPr/>
        </p:nvSpPr>
        <p:spPr>
          <a:xfrm>
            <a:off x="2870832" y="959732"/>
            <a:ext cx="2128758" cy="497780"/>
          </a:xfrm>
          <a:prstGeom prst="rect">
            <a:avLst/>
          </a:prstGeom>
          <a:noFill/>
          <a:ln/>
        </p:spPr>
        <p:txBody>
          <a:bodyPr wrap="none" lIns="0" tIns="0" rIns="0" bIns="0" rtlCol="0" anchor="t"/>
          <a:lstStyle/>
          <a:p>
            <a:pPr marL="0" indent="0" algn="l">
              <a:lnSpc>
                <a:spcPts val="1550"/>
              </a:lnSpc>
              <a:buNone/>
            </a:pPr>
            <a:r>
              <a:rPr lang="uk-UA" sz="2000" b="1" dirty="0">
                <a:latin typeface="Inter" pitchFamily="34" charset="0"/>
                <a:ea typeface="Inter" pitchFamily="34" charset="-122"/>
                <a:cs typeface="Inter" pitchFamily="34" charset="-120"/>
              </a:rPr>
              <a:t>4</a:t>
            </a:r>
            <a:r>
              <a:rPr lang="en-US" sz="2000" b="1" dirty="0" smtClean="0">
                <a:latin typeface="Inter" pitchFamily="34" charset="0"/>
                <a:ea typeface="Inter" pitchFamily="34" charset="-122"/>
                <a:cs typeface="Inter" pitchFamily="34" charset="-120"/>
              </a:rPr>
              <a:t> креди</a:t>
            </a:r>
            <a:r>
              <a:rPr lang="uk-UA" sz="2000" b="1" dirty="0" smtClean="0">
                <a:latin typeface="Inter" pitchFamily="34" charset="0"/>
                <a:ea typeface="Inter" pitchFamily="34" charset="-122"/>
                <a:cs typeface="Inter" pitchFamily="34" charset="-120"/>
              </a:rPr>
              <a:t>та</a:t>
            </a:r>
            <a:r>
              <a:rPr lang="en-US" sz="2000" b="1" dirty="0" smtClean="0">
                <a:latin typeface="Inter" pitchFamily="34" charset="0"/>
                <a:ea typeface="Inter" pitchFamily="34" charset="-122"/>
                <a:cs typeface="Inter" pitchFamily="34" charset="-120"/>
              </a:rPr>
              <a:t> </a:t>
            </a:r>
            <a:r>
              <a:rPr lang="en-US" sz="2000" b="1" dirty="0">
                <a:latin typeface="Inter" pitchFamily="34" charset="0"/>
                <a:ea typeface="Inter" pitchFamily="34" charset="-122"/>
                <a:cs typeface="Inter" pitchFamily="34" charset="-120"/>
              </a:rPr>
              <a:t>ЄКТС</a:t>
            </a:r>
            <a:endParaRPr lang="en-US" sz="2000" dirty="0"/>
          </a:p>
        </p:txBody>
      </p:sp>
      <p:sp>
        <p:nvSpPr>
          <p:cNvPr id="13" name="Text 11"/>
          <p:cNvSpPr/>
          <p:nvPr/>
        </p:nvSpPr>
        <p:spPr>
          <a:xfrm>
            <a:off x="921812" y="1647917"/>
            <a:ext cx="6101834" cy="198477"/>
          </a:xfrm>
          <a:prstGeom prst="rect">
            <a:avLst/>
          </a:prstGeom>
          <a:noFill/>
          <a:ln/>
        </p:spPr>
        <p:txBody>
          <a:bodyPr wrap="none" lIns="0" tIns="0" rIns="0" bIns="0" rtlCol="0" anchor="t"/>
          <a:lstStyle/>
          <a:p>
            <a:pPr marL="342900" indent="-342900" algn="l">
              <a:lnSpc>
                <a:spcPts val="1550"/>
              </a:lnSpc>
              <a:buSzPct val="100000"/>
              <a:buChar char="•"/>
            </a:pPr>
            <a:r>
              <a:rPr lang="en-US" dirty="0">
                <a:latin typeface="Inter" pitchFamily="34" charset="0"/>
                <a:ea typeface="Inter" pitchFamily="34" charset="-122"/>
                <a:cs typeface="Inter" pitchFamily="34" charset="-120"/>
              </a:rPr>
              <a:t>Самостійне науково-практичне дослідження</a:t>
            </a:r>
            <a:endParaRPr lang="en-US" dirty="0"/>
          </a:p>
        </p:txBody>
      </p:sp>
      <p:sp>
        <p:nvSpPr>
          <p:cNvPr id="14" name="Text 12"/>
          <p:cNvSpPr/>
          <p:nvPr/>
        </p:nvSpPr>
        <p:spPr>
          <a:xfrm>
            <a:off x="921812" y="2087077"/>
            <a:ext cx="6101834" cy="198477"/>
          </a:xfrm>
          <a:prstGeom prst="rect">
            <a:avLst/>
          </a:prstGeom>
          <a:noFill/>
          <a:ln/>
        </p:spPr>
        <p:txBody>
          <a:bodyPr wrap="none" lIns="0" tIns="0" rIns="0" bIns="0" rtlCol="0" anchor="t"/>
          <a:lstStyle/>
          <a:p>
            <a:pPr marL="342900" indent="-342900" algn="l">
              <a:lnSpc>
                <a:spcPts val="1550"/>
              </a:lnSpc>
              <a:buSzPct val="100000"/>
              <a:buChar char="•"/>
            </a:pPr>
            <a:r>
              <a:rPr lang="en-US" dirty="0">
                <a:latin typeface="Inter" pitchFamily="34" charset="0"/>
                <a:ea typeface="Inter" pitchFamily="34" charset="-122"/>
                <a:cs typeface="Inter" pitchFamily="34" charset="-120"/>
              </a:rPr>
              <a:t>Розв'язання актуальної </a:t>
            </a:r>
            <a:r>
              <a:rPr lang="uk-UA" dirty="0" smtClean="0">
                <a:latin typeface="Inter" pitchFamily="34" charset="0"/>
                <a:ea typeface="Inter" pitchFamily="34" charset="-122"/>
                <a:cs typeface="Inter" pitchFamily="34" charset="-120"/>
              </a:rPr>
              <a:t>практичної </a:t>
            </a:r>
            <a:r>
              <a:rPr lang="en-US" dirty="0" smtClean="0">
                <a:latin typeface="Inter" pitchFamily="34" charset="0"/>
                <a:ea typeface="Inter" pitchFamily="34" charset="-122"/>
                <a:cs typeface="Inter" pitchFamily="34" charset="-120"/>
              </a:rPr>
              <a:t>проблеми</a:t>
            </a:r>
            <a:endParaRPr lang="en-US" dirty="0"/>
          </a:p>
        </p:txBody>
      </p:sp>
      <p:sp>
        <p:nvSpPr>
          <p:cNvPr id="15" name="Text 13"/>
          <p:cNvSpPr/>
          <p:nvPr/>
        </p:nvSpPr>
        <p:spPr>
          <a:xfrm>
            <a:off x="921812" y="2496206"/>
            <a:ext cx="6101834" cy="198477"/>
          </a:xfrm>
          <a:prstGeom prst="rect">
            <a:avLst/>
          </a:prstGeom>
          <a:noFill/>
          <a:ln/>
        </p:spPr>
        <p:txBody>
          <a:bodyPr wrap="none" lIns="0" tIns="0" rIns="0" bIns="0" rtlCol="0" anchor="t"/>
          <a:lstStyle/>
          <a:p>
            <a:pPr marL="342900" indent="-342900" algn="l">
              <a:lnSpc>
                <a:spcPts val="1550"/>
              </a:lnSpc>
              <a:buSzPct val="100000"/>
              <a:buChar char="•"/>
            </a:pPr>
            <a:r>
              <a:rPr lang="en-US" dirty="0">
                <a:latin typeface="Inter" pitchFamily="34" charset="0"/>
                <a:ea typeface="Inter" pitchFamily="34" charset="-122"/>
                <a:cs typeface="Inter" pitchFamily="34" charset="-120"/>
              </a:rPr>
              <a:t>Захист перед екзаменаційною комісією</a:t>
            </a:r>
            <a:endParaRPr lang="en-US" dirty="0"/>
          </a:p>
        </p:txBody>
      </p:sp>
      <p:graphicFrame>
        <p:nvGraphicFramePr>
          <p:cNvPr id="4" name="Таблица 3"/>
          <p:cNvGraphicFramePr>
            <a:graphicFrameLocks noGrp="1"/>
          </p:cNvGraphicFramePr>
          <p:nvPr>
            <p:extLst>
              <p:ext uri="{D42A27DB-BD31-4B8C-83A1-F6EECF244321}">
                <p14:modId xmlns:p14="http://schemas.microsoft.com/office/powerpoint/2010/main" val="3963594886"/>
              </p:ext>
            </p:extLst>
          </p:nvPr>
        </p:nvGraphicFramePr>
        <p:xfrm>
          <a:off x="1009838" y="3052158"/>
          <a:ext cx="5848350" cy="506095"/>
        </p:xfrm>
        <a:graphic>
          <a:graphicData uri="http://schemas.openxmlformats.org/drawingml/2006/table">
            <a:tbl>
              <a:tblPr firstRow="1" firstCol="1" bandRow="1">
                <a:tableStyleId>{5940675A-B579-460E-94D1-54222C63F5DA}</a:tableStyleId>
              </a:tblPr>
              <a:tblGrid>
                <a:gridCol w="800187">
                  <a:extLst>
                    <a:ext uri="{9D8B030D-6E8A-4147-A177-3AD203B41FA5}">
                      <a16:colId xmlns:a16="http://schemas.microsoft.com/office/drawing/2014/main" val="2169887511"/>
                    </a:ext>
                  </a:extLst>
                </a:gridCol>
                <a:gridCol w="2707299">
                  <a:extLst>
                    <a:ext uri="{9D8B030D-6E8A-4147-A177-3AD203B41FA5}">
                      <a16:colId xmlns:a16="http://schemas.microsoft.com/office/drawing/2014/main" val="4162616327"/>
                    </a:ext>
                  </a:extLst>
                </a:gridCol>
                <a:gridCol w="657296">
                  <a:extLst>
                    <a:ext uri="{9D8B030D-6E8A-4147-A177-3AD203B41FA5}">
                      <a16:colId xmlns:a16="http://schemas.microsoft.com/office/drawing/2014/main" val="2814436449"/>
                    </a:ext>
                  </a:extLst>
                </a:gridCol>
                <a:gridCol w="704927">
                  <a:extLst>
                    <a:ext uri="{9D8B030D-6E8A-4147-A177-3AD203B41FA5}">
                      <a16:colId xmlns:a16="http://schemas.microsoft.com/office/drawing/2014/main" val="3666622032"/>
                    </a:ext>
                  </a:extLst>
                </a:gridCol>
                <a:gridCol w="978641">
                  <a:extLst>
                    <a:ext uri="{9D8B030D-6E8A-4147-A177-3AD203B41FA5}">
                      <a16:colId xmlns:a16="http://schemas.microsoft.com/office/drawing/2014/main" val="3689477832"/>
                    </a:ext>
                  </a:extLst>
                </a:gridCol>
              </a:tblGrid>
              <a:tr h="506095">
                <a:tc>
                  <a:txBody>
                    <a:bodyPr/>
                    <a:lstStyle/>
                    <a:p>
                      <a:pPr algn="ctr">
                        <a:spcAft>
                          <a:spcPts val="0"/>
                        </a:spcAft>
                      </a:pPr>
                      <a:r>
                        <a:rPr lang="uk-UA" sz="1200" dirty="0">
                          <a:effectLst/>
                        </a:rPr>
                        <a:t>КР 1</a:t>
                      </a:r>
                      <a:endParaRPr lang="en-US" sz="1200" dirty="0">
                        <a:effectLst/>
                        <a:latin typeface="Times New Roman" panose="02020603050405020304" pitchFamily="18" charset="0"/>
                        <a:ea typeface="Times New Roman" panose="02020603050405020304" pitchFamily="18" charset="0"/>
                      </a:endParaRPr>
                    </a:p>
                  </a:txBody>
                  <a:tcPr marL="12700" marR="12700" marT="0" marB="0" anchor="ctr"/>
                </a:tc>
                <a:tc>
                  <a:txBody>
                    <a:bodyPr/>
                    <a:lstStyle/>
                    <a:p>
                      <a:pPr algn="ctr">
                        <a:spcAft>
                          <a:spcPts val="0"/>
                        </a:spcAft>
                      </a:pPr>
                      <a:r>
                        <a:rPr lang="uk-UA" sz="1200" dirty="0">
                          <a:effectLst/>
                        </a:rPr>
                        <a:t>Підготовка та захист кваліфікаційної роботи</a:t>
                      </a:r>
                      <a:endParaRPr lang="en-US" sz="1200" dirty="0">
                        <a:effectLst/>
                        <a:latin typeface="Times New Roman" panose="02020603050405020304" pitchFamily="18" charset="0"/>
                        <a:ea typeface="Times New Roman" panose="02020603050405020304" pitchFamily="18" charset="0"/>
                      </a:endParaRPr>
                    </a:p>
                  </a:txBody>
                  <a:tcPr marL="12700" marR="12700" marT="0" marB="0" anchor="ctr"/>
                </a:tc>
                <a:tc>
                  <a:txBody>
                    <a:bodyPr/>
                    <a:lstStyle/>
                    <a:p>
                      <a:pPr algn="ctr">
                        <a:spcAft>
                          <a:spcPts val="0"/>
                        </a:spcAft>
                      </a:pPr>
                      <a:r>
                        <a:rPr lang="uk-UA" sz="1200" dirty="0">
                          <a:effectLst/>
                        </a:rPr>
                        <a:t>4,0</a:t>
                      </a:r>
                      <a:endParaRPr lang="en-US" sz="1200" dirty="0">
                        <a:effectLst/>
                        <a:latin typeface="Times New Roman" panose="02020603050405020304" pitchFamily="18" charset="0"/>
                        <a:ea typeface="Times New Roman" panose="02020603050405020304" pitchFamily="18" charset="0"/>
                      </a:endParaRPr>
                    </a:p>
                  </a:txBody>
                  <a:tcPr marL="12700" marR="12700" marT="0" marB="0" anchor="ctr"/>
                </a:tc>
                <a:tc>
                  <a:txBody>
                    <a:bodyPr/>
                    <a:lstStyle/>
                    <a:p>
                      <a:pPr algn="ctr">
                        <a:spcAft>
                          <a:spcPts val="0"/>
                        </a:spcAft>
                      </a:pPr>
                      <a:r>
                        <a:rPr lang="uk-UA" sz="1200" dirty="0">
                          <a:effectLst/>
                        </a:rPr>
                        <a:t>120</a:t>
                      </a:r>
                      <a:endParaRPr lang="en-US" sz="1200" dirty="0">
                        <a:effectLst/>
                        <a:latin typeface="Times New Roman" panose="02020603050405020304" pitchFamily="18" charset="0"/>
                        <a:ea typeface="Times New Roman" panose="02020603050405020304" pitchFamily="18" charset="0"/>
                      </a:endParaRPr>
                    </a:p>
                  </a:txBody>
                  <a:tcPr marL="12700" marR="12700" marT="0" marB="0" anchor="ctr"/>
                </a:tc>
                <a:tc>
                  <a:txBody>
                    <a:bodyPr/>
                    <a:lstStyle/>
                    <a:p>
                      <a:pPr algn="ctr">
                        <a:spcAft>
                          <a:spcPts val="0"/>
                        </a:spcAft>
                      </a:pPr>
                      <a:r>
                        <a:rPr lang="uk-UA" sz="1200" dirty="0">
                          <a:effectLst/>
                        </a:rPr>
                        <a:t>Захист кваліф.</a:t>
                      </a:r>
                      <a:endParaRPr lang="en-US" sz="1200" dirty="0">
                        <a:effectLst/>
                      </a:endParaRPr>
                    </a:p>
                    <a:p>
                      <a:pPr algn="ctr">
                        <a:spcAft>
                          <a:spcPts val="0"/>
                        </a:spcAft>
                      </a:pPr>
                      <a:r>
                        <a:rPr lang="uk-UA" sz="1200" dirty="0">
                          <a:effectLst/>
                        </a:rPr>
                        <a:t>роботи</a:t>
                      </a:r>
                      <a:endParaRPr lang="en-US" sz="1200" dirty="0">
                        <a:effectLst/>
                        <a:latin typeface="Times New Roman" panose="02020603050405020304" pitchFamily="18" charset="0"/>
                        <a:ea typeface="Times New Roman" panose="02020603050405020304" pitchFamily="18" charset="0"/>
                      </a:endParaRPr>
                    </a:p>
                  </a:txBody>
                  <a:tcPr marL="12700" marR="12700" marT="0" marB="0" anchor="ctr"/>
                </a:tc>
                <a:extLst>
                  <a:ext uri="{0D108BD9-81ED-4DB2-BD59-A6C34878D82A}">
                    <a16:rowId xmlns:a16="http://schemas.microsoft.com/office/drawing/2014/main" val="1952469621"/>
                  </a:ext>
                </a:extLst>
              </a:tr>
            </a:tbl>
          </a:graphicData>
        </a:graphic>
      </p:graphicFrame>
      <p:pic>
        <p:nvPicPr>
          <p:cNvPr id="16" name="Рисунок 15"/>
          <p:cNvPicPr>
            <a:picLocks noChangeAspect="1"/>
          </p:cNvPicPr>
          <p:nvPr/>
        </p:nvPicPr>
        <p:blipFill>
          <a:blip r:embed="rId3"/>
          <a:stretch>
            <a:fillRect/>
          </a:stretch>
        </p:blipFill>
        <p:spPr>
          <a:xfrm>
            <a:off x="8356600" y="0"/>
            <a:ext cx="6273800" cy="8229599"/>
          </a:xfrm>
          <a:prstGeom prst="rect">
            <a:avLst/>
          </a:prstGeom>
        </p:spPr>
      </p:pic>
      <p:pic>
        <p:nvPicPr>
          <p:cNvPr id="17" name="Рисунок 16"/>
          <p:cNvPicPr>
            <a:picLocks noChangeAspect="1"/>
          </p:cNvPicPr>
          <p:nvPr/>
        </p:nvPicPr>
        <p:blipFill rotWithShape="1">
          <a:blip r:embed="rId4"/>
          <a:srcRect l="3247" t="18534"/>
          <a:stretch/>
        </p:blipFill>
        <p:spPr>
          <a:xfrm>
            <a:off x="724482" y="3921983"/>
            <a:ext cx="6781217" cy="408898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1105</TotalTime>
  <Words>3168</Words>
  <Application>Microsoft Office PowerPoint</Application>
  <PresentationFormat>Произвольный</PresentationFormat>
  <Paragraphs>632</Paragraphs>
  <Slides>20</Slides>
  <Notes>19</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Inter Bold</vt:lpstr>
      <vt:lpstr>Inter</vt:lpstr>
      <vt:lpstr>Calibri</vt:lpstr>
      <vt:lpstr>Times New Roman</vt:lpstr>
      <vt:lpstr>Symbol</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
  <cp:lastModifiedBy>МАМА</cp:lastModifiedBy>
  <cp:revision>90</cp:revision>
  <dcterms:created xsi:type="dcterms:W3CDTF">2026-01-06T18:55:30Z</dcterms:created>
  <dcterms:modified xsi:type="dcterms:W3CDTF">2026-02-11T20:11:52Z</dcterms:modified>
</cp:coreProperties>
</file>